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58" r:id="rId4"/>
    <p:sldId id="259" r:id="rId5"/>
    <p:sldId id="261" r:id="rId6"/>
    <p:sldId id="266" r:id="rId7"/>
    <p:sldId id="262" r:id="rId8"/>
    <p:sldId id="263" r:id="rId9"/>
    <p:sldId id="264" r:id="rId10"/>
    <p:sldId id="267" r:id="rId11"/>
    <p:sldId id="269" r:id="rId12"/>
    <p:sldId id="265" r:id="rId13"/>
    <p:sldId id="270" r:id="rId14"/>
    <p:sldId id="271" r:id="rId15"/>
    <p:sldId id="273" r:id="rId16"/>
    <p:sldId id="274" r:id="rId17"/>
    <p:sldId id="275" r:id="rId18"/>
    <p:sldId id="272" r:id="rId19"/>
    <p:sldId id="268" r:id="rId20"/>
    <p:sldId id="276" r:id="rId21"/>
    <p:sldId id="280" r:id="rId22"/>
    <p:sldId id="281" r:id="rId23"/>
    <p:sldId id="278" r:id="rId24"/>
    <p:sldId id="279" r:id="rId25"/>
    <p:sldId id="277" r:id="rId26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40"/>
  </p:normalViewPr>
  <p:slideViewPr>
    <p:cSldViewPr snapToGrid="0">
      <p:cViewPr varScale="1">
        <p:scale>
          <a:sx n="102" d="100"/>
          <a:sy n="102" d="100"/>
        </p:scale>
        <p:origin x="85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00CB37-5511-6E45-B276-DE71B53F6BF2}" type="datetimeFigureOut">
              <a:rPr lang="de-DE" smtClean="0"/>
              <a:t>24.10.24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0A6455-CA66-5747-A98E-843EE072364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689737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A6455-CA66-5747-A98E-843EE072364A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479783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070F914-ECD8-23B1-DC30-82C92EC0BC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6D0D428-DD8B-4762-E346-8D54F0685D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DAE0C28-BB8E-5ACC-1FDA-88336DCA3D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F2D55-E940-2748-A9ED-8F3EFCE06661}" type="datetimeFigureOut">
              <a:rPr lang="de-DE" smtClean="0"/>
              <a:t>24.10.24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BFFDB4D-D428-1B92-C098-C1451B9214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9C188DE-CA67-A191-F4B0-38BD20ADE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E986B-1455-3446-A570-CB17D79EF94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266017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ED38F7-3DEF-27C3-E824-1C42E6CD6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7911017D-8D31-36C5-EE3C-5EB245DBC5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18A0788-73B9-E33B-CF13-6C49E72325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F2D55-E940-2748-A9ED-8F3EFCE06661}" type="datetimeFigureOut">
              <a:rPr lang="de-DE" smtClean="0"/>
              <a:t>24.10.24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CE9DBED-61DC-E187-979F-A6E49458AE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A0A0F41-ABDB-5F3D-8CB5-EE4E09F07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E986B-1455-3446-A570-CB17D79EF94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943701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E0249E17-505F-863D-5DC2-6FAF95F46B0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1B4C81F9-240C-0DC4-1152-50C8560C82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513811A-66D5-65BF-7F81-927FF1956B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F2D55-E940-2748-A9ED-8F3EFCE06661}" type="datetimeFigureOut">
              <a:rPr lang="de-DE" smtClean="0"/>
              <a:t>24.10.24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6538B5E-5624-8066-B71B-F8F50B123A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AE872A7-2C62-E94F-A9AB-CA4513BC82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E986B-1455-3446-A570-CB17D79EF94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507943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5E2BA67-4DFA-04E9-25C5-E8B1A43E5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D109DD6-DF46-8FE9-56F9-8A6C9B8703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552A85D-2B89-E5BF-76FF-BC5A4B5390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F2D55-E940-2748-A9ED-8F3EFCE06661}" type="datetimeFigureOut">
              <a:rPr lang="de-DE" smtClean="0"/>
              <a:t>24.10.24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BF2EA51-8C4F-1DA8-F209-3BB76BB3BC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1976F4B-8A02-66FB-595C-175CEDB319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E986B-1455-3446-A570-CB17D79EF94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74254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3A39EC3-9595-9E14-145B-64C18FC588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548B7E9-999C-74EB-55EF-9F978A06E5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16CCA71-8264-84FD-2D6F-A3CE4CFD60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F2D55-E940-2748-A9ED-8F3EFCE06661}" type="datetimeFigureOut">
              <a:rPr lang="de-DE" smtClean="0"/>
              <a:t>24.10.24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79FED38-54DE-B089-A0C8-1256BE1C6C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36AB47A-BAA5-6946-4923-04EF4C8384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E986B-1455-3446-A570-CB17D79EF94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185374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821AAC1-A8C1-F2A7-AC5B-3D530D857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ABC2D86-1F1E-9198-EEFE-5A93F10FFB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9594F54-EC4F-5F06-BAD2-29740D9F74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3E4E7A4-A6DE-502C-3018-446900B1B8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F2D55-E940-2748-A9ED-8F3EFCE06661}" type="datetimeFigureOut">
              <a:rPr lang="de-DE" smtClean="0"/>
              <a:t>24.10.24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DB1DC0A-0311-677F-DA9B-BF249BB484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F00EA1B-27A7-1BD1-7DCD-C7C8C06942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E986B-1455-3446-A570-CB17D79EF94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633338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62546A-2CA1-5FB1-6254-39A4E1DC8C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9DC5DBD-1B33-91D1-3CFD-C814CBC7E7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42FFC4C-C8AC-B1AC-1679-B6C50EDAB2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AAC1B41E-A72C-A247-9F73-D7D75D3854B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6770291E-2DDB-28B9-D95F-40D56C8E29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CB832158-5946-0F01-6F9F-243A2FB0EE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F2D55-E940-2748-A9ED-8F3EFCE06661}" type="datetimeFigureOut">
              <a:rPr lang="de-DE" smtClean="0"/>
              <a:t>24.10.24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E13201FF-CFB4-1D1D-441C-C612262ADF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3F8BE67F-ED15-9760-5C25-96D65328E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E986B-1455-3446-A570-CB17D79EF94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536864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3C41F9-AA8E-B195-490D-F3A7C84A6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57092578-E886-438E-19FE-8850F0B311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F2D55-E940-2748-A9ED-8F3EFCE06661}" type="datetimeFigureOut">
              <a:rPr lang="de-DE" smtClean="0"/>
              <a:t>24.10.24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3BBFFC8-7193-5861-15BC-D8FA208C6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A05921F-2C50-4996-B6F1-5895B7D68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E986B-1455-3446-A570-CB17D79EF94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34502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B4461643-7FC6-D8A4-1AE4-52B228978E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F2D55-E940-2748-A9ED-8F3EFCE06661}" type="datetimeFigureOut">
              <a:rPr lang="de-DE" smtClean="0"/>
              <a:t>24.10.24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D85F1EE-167D-F416-20A2-289F3170F6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22A4065-10B1-A267-6882-C479E2677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E986B-1455-3446-A570-CB17D79EF94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512102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2D2CC9-49D0-3E11-F61D-046FDB9D7C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7C04023-7DCA-6BAE-6EC8-99063A6549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BDD316C-E21D-3445-6D8C-274DF47975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DD45F98-7624-10BE-D808-AEE00639CB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F2D55-E940-2748-A9ED-8F3EFCE06661}" type="datetimeFigureOut">
              <a:rPr lang="de-DE" smtClean="0"/>
              <a:t>24.10.24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6760DB1-763C-D2D3-451D-2A67869812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369B2EF-57B0-EF9D-455D-28F8D34FD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E986B-1455-3446-A570-CB17D79EF94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281128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DB4F45C-6D26-7DB3-036B-4623E55FE5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5E540408-30CC-AAB4-E905-F5272EA5402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EC6F0E8-893E-7AB4-7BAE-5263FA201E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1743C55-FFC9-D0B5-E91B-F5FCB0377E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F2D55-E940-2748-A9ED-8F3EFCE06661}" type="datetimeFigureOut">
              <a:rPr lang="de-DE" smtClean="0"/>
              <a:t>24.10.24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C2692B9-5BBA-230A-5800-5CC596BD31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0C1F5B8-FD06-C03F-C09C-AC76A2FA0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E986B-1455-3446-A570-CB17D79EF94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908429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D84947D6-F8B0-F086-0B3C-E2EC14C7E4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F2EE7C2-563C-EA7C-FBC2-B930F87056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D686F77-3F47-8D7E-D24B-0D5B4E47BA1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8FF2D55-E940-2748-A9ED-8F3EFCE06661}" type="datetimeFigureOut">
              <a:rPr lang="de-DE" smtClean="0"/>
              <a:t>24.10.24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666AD38-14D6-4B1B-C03B-A7F16D3182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D0EF356-6C97-3ED3-DE32-1FE2224970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78E986B-1455-3446-A570-CB17D79EF94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023312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seaborn.pydata.org/tutorial/color_palettes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179C67D-9A27-0DB9-6D75-F59DA2BBD99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err="1"/>
              <a:t>Results</a:t>
            </a:r>
            <a:r>
              <a:rPr lang="de-DE" dirty="0"/>
              <a:t> 11/10/24</a:t>
            </a:r>
            <a:br>
              <a:rPr lang="de-DE" dirty="0"/>
            </a:br>
            <a:r>
              <a:rPr lang="de-DE" dirty="0" err="1"/>
              <a:t>Results</a:t>
            </a:r>
            <a:r>
              <a:rPr lang="de-DE" dirty="0"/>
              <a:t> 22+23/10/24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0F089B65-8F73-BA24-5270-174934B3216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I will mix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these</a:t>
            </a:r>
            <a:r>
              <a:rPr lang="de-DE" dirty="0"/>
              <a:t> </a:t>
            </a:r>
            <a:r>
              <a:rPr lang="de-DE" dirty="0" err="1"/>
              <a:t>measurement</a:t>
            </a:r>
            <a:r>
              <a:rPr lang="de-DE" dirty="0"/>
              <a:t> </a:t>
            </a:r>
            <a:r>
              <a:rPr lang="de-DE" dirty="0" err="1"/>
              <a:t>days</a:t>
            </a:r>
            <a:r>
              <a:rPr lang="de-DE" dirty="0"/>
              <a:t>, </a:t>
            </a:r>
            <a:r>
              <a:rPr lang="de-DE" dirty="0" err="1"/>
              <a:t>since</a:t>
            </a:r>
            <a:r>
              <a:rPr lang="de-DE" dirty="0"/>
              <a:t> I will </a:t>
            </a:r>
            <a:r>
              <a:rPr lang="de-DE" dirty="0" err="1"/>
              <a:t>focus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different </a:t>
            </a:r>
            <a:r>
              <a:rPr lang="de-DE" dirty="0" err="1"/>
              <a:t>topics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analysis</a:t>
            </a:r>
            <a:r>
              <a:rPr lang="de-DE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79312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AEEE0C3-A593-D824-F464-D36008EF601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New </a:t>
            </a:r>
            <a:r>
              <a:rPr lang="de-DE" dirty="0" err="1"/>
              <a:t>voltage</a:t>
            </a:r>
            <a:r>
              <a:rPr lang="de-DE" dirty="0"/>
              <a:t> </a:t>
            </a:r>
            <a:r>
              <a:rPr lang="de-DE" dirty="0" err="1"/>
              <a:t>scan</a:t>
            </a:r>
            <a:r>
              <a:rPr lang="de-DE" dirty="0"/>
              <a:t> </a:t>
            </a:r>
            <a:r>
              <a:rPr lang="de-DE" dirty="0" err="1"/>
              <a:t>results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4440554-2382-0C06-7975-9080B957A31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053195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CAE16B-EA1D-0A89-3303-8ABBABC973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remarks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55EB9C7-1534-FC10-8E03-8C9136FD45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I </a:t>
            </a:r>
            <a:r>
              <a:rPr lang="de-DE" dirty="0" err="1"/>
              <a:t>made</a:t>
            </a:r>
            <a:r>
              <a:rPr lang="de-DE" dirty="0"/>
              <a:t> </a:t>
            </a:r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mistake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results</a:t>
            </a:r>
            <a:r>
              <a:rPr lang="de-DE" dirty="0"/>
              <a:t> I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shown</a:t>
            </a:r>
            <a:r>
              <a:rPr lang="de-DE" dirty="0"/>
              <a:t> </a:t>
            </a:r>
            <a:r>
              <a:rPr lang="de-DE" dirty="0" err="1"/>
              <a:t>earlier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128 </a:t>
            </a:r>
            <a:r>
              <a:rPr lang="de-DE" dirty="0" err="1"/>
              <a:t>diode</a:t>
            </a:r>
            <a:r>
              <a:rPr lang="de-DE" dirty="0"/>
              <a:t> </a:t>
            </a:r>
            <a:r>
              <a:rPr lang="de-DE" dirty="0" err="1"/>
              <a:t>line</a:t>
            </a:r>
            <a:r>
              <a:rPr lang="de-DE" dirty="0"/>
              <a:t> </a:t>
            </a:r>
            <a:r>
              <a:rPr lang="de-DE" dirty="0" err="1"/>
              <a:t>arrays</a:t>
            </a:r>
            <a:r>
              <a:rPr lang="de-DE" dirty="0"/>
              <a:t>!</a:t>
            </a:r>
          </a:p>
          <a:p>
            <a:r>
              <a:rPr lang="de-DE" dirty="0"/>
              <a:t>The </a:t>
            </a:r>
            <a:r>
              <a:rPr lang="de-DE" dirty="0" err="1"/>
              <a:t>problem</a:t>
            </a:r>
            <a:r>
              <a:rPr lang="de-DE" dirty="0"/>
              <a:t> was: I </a:t>
            </a:r>
            <a:r>
              <a:rPr lang="de-DE" dirty="0" err="1"/>
              <a:t>considered</a:t>
            </a:r>
            <a:r>
              <a:rPr lang="de-DE" dirty="0"/>
              <a:t> all </a:t>
            </a:r>
            <a:r>
              <a:rPr lang="de-DE" dirty="0" err="1"/>
              <a:t>diodes</a:t>
            </a:r>
            <a:r>
              <a:rPr lang="de-DE" dirty="0"/>
              <a:t>, but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had</a:t>
            </a:r>
            <a:r>
              <a:rPr lang="de-DE" dirty="0"/>
              <a:t> a </a:t>
            </a:r>
            <a:r>
              <a:rPr lang="de-DE" dirty="0" err="1"/>
              <a:t>part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these</a:t>
            </a:r>
            <a:r>
              <a:rPr lang="de-DE" dirty="0"/>
              <a:t> </a:t>
            </a:r>
            <a:r>
              <a:rPr lang="de-DE" dirty="0" err="1"/>
              <a:t>arrays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beam</a:t>
            </a:r>
          </a:p>
          <a:p>
            <a:r>
              <a:rPr lang="de-DE" dirty="0"/>
              <a:t>Thus, I </a:t>
            </a:r>
            <a:r>
              <a:rPr lang="de-DE" dirty="0" err="1"/>
              <a:t>wrote</a:t>
            </a:r>
            <a:r>
              <a:rPr lang="de-DE" dirty="0"/>
              <a:t> a </a:t>
            </a:r>
            <a:r>
              <a:rPr lang="de-DE" dirty="0" err="1"/>
              <a:t>new</a:t>
            </a:r>
            <a:r>
              <a:rPr lang="de-DE" dirty="0"/>
              <a:t> </a:t>
            </a:r>
            <a:r>
              <a:rPr lang="de-DE" dirty="0" err="1"/>
              <a:t>routine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voltage</a:t>
            </a:r>
            <a:r>
              <a:rPr lang="de-DE" dirty="0"/>
              <a:t> </a:t>
            </a:r>
            <a:r>
              <a:rPr lang="de-DE" dirty="0" err="1"/>
              <a:t>scans</a:t>
            </a:r>
            <a:r>
              <a:rPr lang="de-DE" dirty="0"/>
              <a:t> (</a:t>
            </a:r>
            <a:r>
              <a:rPr lang="de-DE" dirty="0" err="1"/>
              <a:t>since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part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standard</a:t>
            </a:r>
            <a:r>
              <a:rPr lang="de-DE" dirty="0"/>
              <a:t> </a:t>
            </a:r>
            <a:r>
              <a:rPr lang="de-DE" dirty="0" err="1"/>
              <a:t>characterisation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arrays</a:t>
            </a:r>
            <a:r>
              <a:rPr lang="de-DE" dirty="0"/>
              <a:t>)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implemented</a:t>
            </a:r>
            <a:r>
              <a:rPr lang="de-DE" dirty="0"/>
              <a:t> </a:t>
            </a:r>
            <a:r>
              <a:rPr lang="de-DE" dirty="0" err="1"/>
              <a:t>filter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signal</a:t>
            </a:r>
            <a:r>
              <a:rPr lang="de-DE" dirty="0"/>
              <a:t> </a:t>
            </a:r>
            <a:r>
              <a:rPr lang="de-DE" dirty="0" err="1"/>
              <a:t>diodes</a:t>
            </a:r>
            <a:r>
              <a:rPr lang="de-DE" dirty="0"/>
              <a:t> (</a:t>
            </a:r>
            <a:r>
              <a:rPr lang="de-DE" dirty="0" err="1"/>
              <a:t>this</a:t>
            </a:r>
            <a:r>
              <a:rPr lang="de-DE" dirty="0"/>
              <a:t> also </a:t>
            </a:r>
            <a:r>
              <a:rPr lang="de-DE" dirty="0" err="1"/>
              <a:t>excludes</a:t>
            </a:r>
            <a:r>
              <a:rPr lang="de-DE" dirty="0"/>
              <a:t> not </a:t>
            </a:r>
            <a:r>
              <a:rPr lang="de-DE" dirty="0" err="1"/>
              <a:t>properly</a:t>
            </a:r>
            <a:r>
              <a:rPr lang="de-DE" dirty="0"/>
              <a:t> </a:t>
            </a:r>
            <a:r>
              <a:rPr lang="de-DE" dirty="0" err="1"/>
              <a:t>working</a:t>
            </a:r>
            <a:r>
              <a:rPr lang="de-DE" dirty="0"/>
              <a:t> </a:t>
            </a:r>
            <a:r>
              <a:rPr lang="de-DE" dirty="0" err="1"/>
              <a:t>diodes</a:t>
            </a:r>
            <a:r>
              <a:rPr lang="de-DE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4914706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9E86CC-FA23-B88A-80FF-CFFB65FB3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Voltage</a:t>
            </a:r>
            <a:r>
              <a:rPr lang="de-DE" dirty="0"/>
              <a:t> </a:t>
            </a:r>
            <a:r>
              <a:rPr lang="de-DE" dirty="0" err="1"/>
              <a:t>scan</a:t>
            </a:r>
            <a:r>
              <a:rPr lang="de-DE" dirty="0"/>
              <a:t> </a:t>
            </a:r>
            <a:r>
              <a:rPr lang="de-DE" dirty="0" err="1"/>
              <a:t>up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11th </a:t>
            </a:r>
            <a:r>
              <a:rPr lang="de-DE" dirty="0" err="1"/>
              <a:t>October</a:t>
            </a:r>
            <a:endParaRPr lang="de-DE" dirty="0"/>
          </a:p>
        </p:txBody>
      </p:sp>
      <p:pic>
        <p:nvPicPr>
          <p:cNvPr id="5" name="Grafik 4" descr="Ein Bild, das Text, Reihe, Screenshot, Diagramm enthält.&#10;&#10;Automatisch generierte Beschreibung">
            <a:extLst>
              <a:ext uri="{FF2B5EF4-FFF2-40B4-BE49-F238E27FC236}">
                <a16:creationId xmlns:a16="http://schemas.microsoft.com/office/drawing/2014/main" id="{B99FEB79-DFB3-B804-9459-B02F5EC802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02976"/>
            <a:ext cx="6096000" cy="4757853"/>
          </a:xfrm>
          <a:prstGeom prst="rect">
            <a:avLst/>
          </a:prstGeom>
        </p:spPr>
      </p:pic>
      <p:pic>
        <p:nvPicPr>
          <p:cNvPr id="7" name="Grafik 6" descr="Ein Bild, das Text, Reihe, Diagramm, Screenshot enthält.&#10;&#10;Automatisch generierte Beschreibung">
            <a:extLst>
              <a:ext uri="{FF2B5EF4-FFF2-40B4-BE49-F238E27FC236}">
                <a16:creationId xmlns:a16="http://schemas.microsoft.com/office/drawing/2014/main" id="{7380F39F-3FC6-FBAD-182A-EA4B0BA6A4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295594"/>
            <a:ext cx="6096000" cy="4972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5092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86826D-93E6-0D62-F282-3AC184D61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Sensitivity</a:t>
            </a:r>
            <a:r>
              <a:rPr lang="de-DE" dirty="0"/>
              <a:t> and </a:t>
            </a:r>
            <a:r>
              <a:rPr lang="de-DE" dirty="0" err="1"/>
              <a:t>signal</a:t>
            </a:r>
            <a:r>
              <a:rPr lang="de-DE" dirty="0"/>
              <a:t> </a:t>
            </a:r>
            <a:r>
              <a:rPr lang="de-DE" dirty="0" err="1"/>
              <a:t>quality</a:t>
            </a:r>
            <a:endParaRPr lang="de-DE" dirty="0"/>
          </a:p>
        </p:txBody>
      </p:sp>
      <p:pic>
        <p:nvPicPr>
          <p:cNvPr id="5" name="Grafik 4" descr="Ein Bild, das Text, Reihe, Screenshot, Diagramm enthält.&#10;&#10;Automatisch generierte Beschreibung">
            <a:extLst>
              <a:ext uri="{FF2B5EF4-FFF2-40B4-BE49-F238E27FC236}">
                <a16:creationId xmlns:a16="http://schemas.microsoft.com/office/drawing/2014/main" id="{5B5CEE4C-8361-ED73-C5B6-F7ACF54143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8" y="1493159"/>
            <a:ext cx="6095999" cy="4999716"/>
          </a:xfrm>
          <a:prstGeom prst="rect">
            <a:avLst/>
          </a:prstGeom>
        </p:spPr>
      </p:pic>
      <p:pic>
        <p:nvPicPr>
          <p:cNvPr id="7" name="Grafik 6" descr="Ein Bild, das Text, Diagramm, Reihe, Screenshot enthält.&#10;&#10;Automatisch generierte Beschreibung">
            <a:extLst>
              <a:ext uri="{FF2B5EF4-FFF2-40B4-BE49-F238E27FC236}">
                <a16:creationId xmlns:a16="http://schemas.microsoft.com/office/drawing/2014/main" id="{F19D6DF5-4D27-CFC6-10D1-C4A69E7C8E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93158"/>
            <a:ext cx="6096000" cy="4999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3301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5F01E3B-E956-B763-5BDA-9697CDA228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And </a:t>
            </a:r>
            <a:r>
              <a:rPr lang="de-DE" dirty="0" err="1"/>
              <a:t>most</a:t>
            </a:r>
            <a:r>
              <a:rPr lang="de-DE" dirty="0"/>
              <a:t> </a:t>
            </a:r>
            <a:r>
              <a:rPr lang="de-DE" dirty="0" err="1"/>
              <a:t>importantly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ratios</a:t>
            </a:r>
            <a:r>
              <a:rPr lang="de-DE" dirty="0"/>
              <a:t>!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D2287122-2711-C618-67B7-67CF9ABC16E3}"/>
              </a:ext>
            </a:extLst>
          </p:cNvPr>
          <p:cNvSpPr txBox="1"/>
          <p:nvPr/>
        </p:nvSpPr>
        <p:spPr>
          <a:xfrm>
            <a:off x="1" y="1690688"/>
            <a:ext cx="5563122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dirty="0"/>
              <a:t>These </a:t>
            </a:r>
            <a:r>
              <a:rPr lang="de-DE" sz="2000" dirty="0" err="1"/>
              <a:t>are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ratios</a:t>
            </a:r>
            <a:r>
              <a:rPr lang="de-DE" sz="2000" dirty="0"/>
              <a:t> </a:t>
            </a:r>
            <a:r>
              <a:rPr lang="de-DE" sz="2000" dirty="0" err="1"/>
              <a:t>normed</a:t>
            </a:r>
            <a:r>
              <a:rPr lang="de-DE" sz="2000" dirty="0"/>
              <a:t> </a:t>
            </a:r>
            <a:r>
              <a:rPr lang="de-DE" sz="2000" dirty="0" err="1"/>
              <a:t>to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smallest</a:t>
            </a:r>
            <a:r>
              <a:rPr lang="de-DE" sz="2000" dirty="0"/>
              <a:t> </a:t>
            </a:r>
            <a:r>
              <a:rPr lang="de-DE" sz="2000" dirty="0" err="1"/>
              <a:t>array</a:t>
            </a:r>
            <a:r>
              <a:rPr lang="de-DE" sz="2000" dirty="0"/>
              <a:t> (128x0.25x0.5)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dirty="0"/>
              <a:t>A </a:t>
            </a:r>
            <a:r>
              <a:rPr lang="de-DE" sz="2000" dirty="0" err="1"/>
              <a:t>dashed</a:t>
            </a:r>
            <a:r>
              <a:rPr lang="de-DE" sz="2000" dirty="0"/>
              <a:t> </a:t>
            </a:r>
            <a:r>
              <a:rPr lang="de-DE" sz="2000" dirty="0" err="1"/>
              <a:t>line</a:t>
            </a:r>
            <a:r>
              <a:rPr lang="de-DE" sz="2000" dirty="0"/>
              <a:t> </a:t>
            </a:r>
            <a:r>
              <a:rPr lang="de-DE" sz="2000" dirty="0" err="1"/>
              <a:t>shows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caluclated</a:t>
            </a:r>
            <a:r>
              <a:rPr lang="de-DE" sz="2000" dirty="0"/>
              <a:t> </a:t>
            </a:r>
            <a:r>
              <a:rPr lang="de-DE" sz="2000" dirty="0" err="1"/>
              <a:t>ratio</a:t>
            </a:r>
            <a:r>
              <a:rPr lang="de-DE" sz="2000" dirty="0"/>
              <a:t> </a:t>
            </a:r>
            <a:r>
              <a:rPr lang="de-DE" sz="2000" dirty="0" err="1"/>
              <a:t>when</a:t>
            </a:r>
            <a:r>
              <a:rPr lang="de-DE" sz="2000" dirty="0"/>
              <a:t> </a:t>
            </a:r>
            <a:r>
              <a:rPr lang="de-DE" sz="2000" dirty="0" err="1"/>
              <a:t>considering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active</a:t>
            </a:r>
            <a:r>
              <a:rPr lang="de-DE" sz="2000" dirty="0"/>
              <a:t> </a:t>
            </a:r>
            <a:r>
              <a:rPr lang="de-DE" sz="2000" dirty="0" err="1"/>
              <a:t>region</a:t>
            </a:r>
            <a:r>
              <a:rPr lang="de-DE" sz="2000" dirty="0"/>
              <a:t> </a:t>
            </a:r>
            <a:r>
              <a:rPr lang="de-DE" sz="2000" dirty="0" err="1"/>
              <a:t>of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diodes</a:t>
            </a:r>
            <a:r>
              <a:rPr lang="de-DE" sz="2000" dirty="0"/>
              <a:t> (</a:t>
            </a:r>
            <a:r>
              <a:rPr lang="de-DE" sz="2000" dirty="0" err="1"/>
              <a:t>meaning</a:t>
            </a:r>
            <a:r>
              <a:rPr lang="de-DE" sz="2000" dirty="0"/>
              <a:t> 0.4 x 0.4 mm</a:t>
            </a:r>
            <a:r>
              <a:rPr lang="de-DE" sz="2000" baseline="30000" dirty="0"/>
              <a:t>2</a:t>
            </a:r>
            <a:r>
              <a:rPr lang="de-DE" sz="2000" dirty="0"/>
              <a:t> </a:t>
            </a:r>
            <a:r>
              <a:rPr lang="de-DE" sz="2000" dirty="0" err="1"/>
              <a:t>for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0.5 x 0.5mm</a:t>
            </a:r>
            <a:r>
              <a:rPr lang="de-DE" sz="2000" baseline="30000" dirty="0"/>
              <a:t>2</a:t>
            </a:r>
            <a:r>
              <a:rPr lang="de-DE" sz="2000" dirty="0"/>
              <a:t> </a:t>
            </a:r>
            <a:r>
              <a:rPr lang="de-DE" sz="2000" dirty="0" err="1"/>
              <a:t>diodes</a:t>
            </a:r>
            <a:r>
              <a:rPr lang="de-DE" sz="20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2000" dirty="0"/>
          </a:p>
          <a:p>
            <a:r>
              <a:rPr lang="de-DE" sz="2000" dirty="0"/>
              <a:t>These </a:t>
            </a:r>
            <a:r>
              <a:rPr lang="de-DE" sz="2000" dirty="0" err="1"/>
              <a:t>new</a:t>
            </a:r>
            <a:r>
              <a:rPr lang="de-DE" sz="2000" dirty="0"/>
              <a:t> </a:t>
            </a:r>
            <a:r>
              <a:rPr lang="de-DE" sz="2000" dirty="0" err="1"/>
              <a:t>results</a:t>
            </a:r>
            <a:r>
              <a:rPr lang="de-DE" sz="2000" dirty="0"/>
              <a:t> </a:t>
            </a:r>
            <a:r>
              <a:rPr lang="de-DE" sz="2000" dirty="0" err="1"/>
              <a:t>are</a:t>
            </a:r>
            <a:r>
              <a:rPr lang="de-DE" sz="2000" dirty="0"/>
              <a:t> </a:t>
            </a:r>
            <a:r>
              <a:rPr lang="de-DE" sz="2000" dirty="0" err="1"/>
              <a:t>remarkable</a:t>
            </a:r>
            <a:r>
              <a:rPr lang="de-DE" sz="2000" dirty="0"/>
              <a:t> and different </a:t>
            </a:r>
            <a:r>
              <a:rPr lang="de-DE" sz="2000" dirty="0" err="1"/>
              <a:t>from</a:t>
            </a:r>
            <a:r>
              <a:rPr lang="de-DE" sz="2000" dirty="0"/>
              <a:t> </a:t>
            </a:r>
            <a:r>
              <a:rPr lang="de-DE" sz="2000" dirty="0" err="1"/>
              <a:t>what</a:t>
            </a:r>
            <a:r>
              <a:rPr lang="de-DE" sz="2000" dirty="0"/>
              <a:t> I </a:t>
            </a:r>
            <a:r>
              <a:rPr lang="de-DE" sz="2000" dirty="0" err="1"/>
              <a:t>presented</a:t>
            </a:r>
            <a:r>
              <a:rPr lang="de-DE" sz="2000" dirty="0"/>
              <a:t> </a:t>
            </a:r>
            <a:r>
              <a:rPr lang="de-DE" sz="2000" dirty="0" err="1"/>
              <a:t>earlier</a:t>
            </a:r>
            <a:r>
              <a:rPr lang="de-DE" sz="2000" dirty="0"/>
              <a:t>. The </a:t>
            </a:r>
            <a:r>
              <a:rPr lang="de-DE" sz="2000" dirty="0" err="1"/>
              <a:t>new</a:t>
            </a:r>
            <a:r>
              <a:rPr lang="de-DE" sz="2000" dirty="0"/>
              <a:t> </a:t>
            </a:r>
            <a:r>
              <a:rPr lang="de-DE" sz="2000" dirty="0" err="1"/>
              <a:t>implication</a:t>
            </a:r>
            <a:r>
              <a:rPr lang="de-DE" sz="2000" dirty="0"/>
              <a:t> </a:t>
            </a:r>
            <a:r>
              <a:rPr lang="de-DE" sz="2000" dirty="0" err="1"/>
              <a:t>is</a:t>
            </a:r>
            <a:r>
              <a:rPr lang="de-DE" sz="2000" dirty="0"/>
              <a:t>: The </a:t>
            </a:r>
            <a:r>
              <a:rPr lang="de-DE" sz="2000" dirty="0" err="1"/>
              <a:t>detection</a:t>
            </a:r>
            <a:r>
              <a:rPr lang="de-DE" sz="2000" dirty="0"/>
              <a:t> </a:t>
            </a:r>
            <a:r>
              <a:rPr lang="de-DE" sz="2000" dirty="0" err="1"/>
              <a:t>seems</a:t>
            </a:r>
            <a:r>
              <a:rPr lang="de-DE" sz="2000" dirty="0"/>
              <a:t> </a:t>
            </a:r>
            <a:r>
              <a:rPr lang="de-DE" sz="2000" dirty="0" err="1"/>
              <a:t>to</a:t>
            </a:r>
            <a:r>
              <a:rPr lang="de-DE" sz="2000" dirty="0"/>
              <a:t> happen </a:t>
            </a:r>
            <a:r>
              <a:rPr lang="de-DE" sz="2000" dirty="0" err="1"/>
              <a:t>exactly</a:t>
            </a:r>
            <a:r>
              <a:rPr lang="de-DE" sz="2000" dirty="0"/>
              <a:t> in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region</a:t>
            </a:r>
            <a:r>
              <a:rPr lang="de-DE" sz="2000" dirty="0"/>
              <a:t> </a:t>
            </a:r>
            <a:r>
              <a:rPr lang="de-DE" sz="2000" dirty="0" err="1"/>
              <a:t>we</a:t>
            </a:r>
            <a:r>
              <a:rPr lang="de-DE" sz="2000" dirty="0"/>
              <a:t> </a:t>
            </a:r>
            <a:r>
              <a:rPr lang="de-DE" sz="2000" dirty="0" err="1"/>
              <a:t>intend</a:t>
            </a:r>
            <a:r>
              <a:rPr lang="de-DE" sz="2000" dirty="0"/>
              <a:t> </a:t>
            </a:r>
            <a:r>
              <a:rPr lang="de-DE" sz="2000" dirty="0" err="1"/>
              <a:t>it</a:t>
            </a:r>
            <a:r>
              <a:rPr lang="de-DE" sz="2000" dirty="0"/>
              <a:t> </a:t>
            </a:r>
            <a:r>
              <a:rPr lang="de-DE" sz="2000" dirty="0" err="1"/>
              <a:t>to</a:t>
            </a:r>
            <a:r>
              <a:rPr lang="de-DE" sz="2000" dirty="0"/>
              <a:t> happen!</a:t>
            </a:r>
          </a:p>
          <a:p>
            <a:endParaRPr lang="de-DE" sz="2000" dirty="0"/>
          </a:p>
          <a:p>
            <a:r>
              <a:rPr lang="de-DE" sz="2000" dirty="0" err="1"/>
              <a:t>For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matrix</a:t>
            </a:r>
            <a:r>
              <a:rPr lang="de-DE" sz="2000" dirty="0"/>
              <a:t> </a:t>
            </a:r>
            <a:r>
              <a:rPr lang="de-DE" sz="2000" dirty="0" err="1"/>
              <a:t>array</a:t>
            </a:r>
            <a:r>
              <a:rPr lang="de-DE" sz="2000" dirty="0"/>
              <a:t>, </a:t>
            </a:r>
            <a:r>
              <a:rPr lang="de-DE" sz="2000" dirty="0" err="1"/>
              <a:t>we</a:t>
            </a:r>
            <a:r>
              <a:rPr lang="de-DE" sz="2000" dirty="0"/>
              <a:t> </a:t>
            </a:r>
            <a:r>
              <a:rPr lang="de-DE" sz="2000" dirty="0" err="1"/>
              <a:t>observe</a:t>
            </a:r>
            <a:r>
              <a:rPr lang="de-DE" sz="2000" dirty="0"/>
              <a:t> a </a:t>
            </a:r>
            <a:r>
              <a:rPr lang="de-DE" sz="2000" dirty="0" err="1"/>
              <a:t>discrepancy</a:t>
            </a:r>
            <a:r>
              <a:rPr lang="de-DE" sz="2000" dirty="0"/>
              <a:t> </a:t>
            </a:r>
            <a:r>
              <a:rPr lang="de-DE" sz="2000" dirty="0" err="1"/>
              <a:t>from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estimated</a:t>
            </a:r>
            <a:r>
              <a:rPr lang="de-DE" sz="2000" dirty="0"/>
              <a:t> </a:t>
            </a:r>
            <a:r>
              <a:rPr lang="de-DE" sz="2000" dirty="0" err="1"/>
              <a:t>ratio</a:t>
            </a:r>
            <a:r>
              <a:rPr lang="de-DE" sz="2000" dirty="0"/>
              <a:t>, but I will </a:t>
            </a:r>
            <a:r>
              <a:rPr lang="de-DE" sz="2000" dirty="0" err="1"/>
              <a:t>explain</a:t>
            </a:r>
            <a:r>
              <a:rPr lang="de-DE" sz="2000" dirty="0"/>
              <a:t> </a:t>
            </a:r>
            <a:r>
              <a:rPr lang="de-DE" sz="2000" dirty="0" err="1"/>
              <a:t>later</a:t>
            </a:r>
            <a:r>
              <a:rPr lang="de-DE" sz="2000" dirty="0"/>
              <a:t> </a:t>
            </a:r>
            <a:r>
              <a:rPr lang="de-DE" sz="2000" dirty="0" err="1"/>
              <a:t>why</a:t>
            </a:r>
            <a:r>
              <a:rPr lang="de-DE" sz="2000" dirty="0"/>
              <a:t> </a:t>
            </a:r>
            <a:r>
              <a:rPr lang="de-DE" sz="2000" dirty="0" err="1"/>
              <a:t>this</a:t>
            </a:r>
            <a:r>
              <a:rPr lang="de-DE" sz="2000" dirty="0"/>
              <a:t> </a:t>
            </a:r>
            <a:r>
              <a:rPr lang="de-DE" sz="2000" dirty="0" err="1"/>
              <a:t>is</a:t>
            </a:r>
            <a:r>
              <a:rPr lang="de-DE" sz="2000" dirty="0"/>
              <a:t> not </a:t>
            </a:r>
            <a:r>
              <a:rPr lang="de-DE" sz="2000" dirty="0" err="1"/>
              <a:t>really</a:t>
            </a:r>
            <a:r>
              <a:rPr lang="de-DE" sz="2000" dirty="0"/>
              <a:t> </a:t>
            </a:r>
            <a:r>
              <a:rPr lang="de-DE" sz="2000" dirty="0" err="1"/>
              <a:t>comparable</a:t>
            </a:r>
            <a:r>
              <a:rPr lang="de-DE" sz="2000" dirty="0"/>
              <a:t>.</a:t>
            </a:r>
          </a:p>
        </p:txBody>
      </p:sp>
      <p:pic>
        <p:nvPicPr>
          <p:cNvPr id="8" name="Grafik 7" descr="Ein Bild, das Text, Reihe, Diagramm, Screenshot enthält.&#10;&#10;Automatisch generierte Beschreibung">
            <a:extLst>
              <a:ext uri="{FF2B5EF4-FFF2-40B4-BE49-F238E27FC236}">
                <a16:creationId xmlns:a16="http://schemas.microsoft.com/office/drawing/2014/main" id="{0D3BD6DF-84C3-2F46-6554-FFF65577C8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3123" y="1342285"/>
            <a:ext cx="6587123" cy="5417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5519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59F0A7-CFFB-FEE1-FE94-185ED389C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All </a:t>
            </a:r>
            <a:r>
              <a:rPr lang="de-DE" dirty="0" err="1"/>
              <a:t>voltage</a:t>
            </a:r>
            <a:r>
              <a:rPr lang="de-DE" dirty="0"/>
              <a:t> </a:t>
            </a:r>
            <a:r>
              <a:rPr lang="de-DE" dirty="0" err="1"/>
              <a:t>scans</a:t>
            </a:r>
            <a:r>
              <a:rPr lang="de-DE" dirty="0"/>
              <a:t> </a:t>
            </a:r>
            <a:r>
              <a:rPr lang="de-DE" dirty="0" err="1"/>
              <a:t>up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22nd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October</a:t>
            </a:r>
            <a:endParaRPr lang="de-DE" dirty="0"/>
          </a:p>
        </p:txBody>
      </p:sp>
      <p:pic>
        <p:nvPicPr>
          <p:cNvPr id="5" name="Grafik 4" descr="Ein Bild, das Text, Screenshot, Reihe, Diagramm enthält.&#10;&#10;Automatisch generierte Beschreibung">
            <a:extLst>
              <a:ext uri="{FF2B5EF4-FFF2-40B4-BE49-F238E27FC236}">
                <a16:creationId xmlns:a16="http://schemas.microsoft.com/office/drawing/2014/main" id="{CCC0199E-D639-6A48-0AC8-90B04A2D5F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0688"/>
            <a:ext cx="6096000" cy="4757854"/>
          </a:xfrm>
          <a:prstGeom prst="rect">
            <a:avLst/>
          </a:prstGeom>
        </p:spPr>
      </p:pic>
      <p:pic>
        <p:nvPicPr>
          <p:cNvPr id="7" name="Grafik 6" descr="Ein Bild, das Text, Reihe, Screenshot, Diagramm enthält.&#10;&#10;Automatisch generierte Beschreibung">
            <a:extLst>
              <a:ext uri="{FF2B5EF4-FFF2-40B4-BE49-F238E27FC236}">
                <a16:creationId xmlns:a16="http://schemas.microsoft.com/office/drawing/2014/main" id="{B96EBAA9-9F55-E91F-2766-98A8BC5939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90688"/>
            <a:ext cx="6096000" cy="4972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7237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89E329-FA51-3B01-10EC-38E50EF22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Sensitivity</a:t>
            </a:r>
            <a:r>
              <a:rPr lang="de-DE" dirty="0"/>
              <a:t> and </a:t>
            </a:r>
            <a:r>
              <a:rPr lang="de-DE" dirty="0" err="1"/>
              <a:t>signal</a:t>
            </a:r>
            <a:r>
              <a:rPr lang="de-DE" dirty="0"/>
              <a:t> </a:t>
            </a:r>
            <a:r>
              <a:rPr lang="de-DE" dirty="0" err="1"/>
              <a:t>quality</a:t>
            </a:r>
            <a:endParaRPr lang="de-DE" dirty="0"/>
          </a:p>
        </p:txBody>
      </p:sp>
      <p:pic>
        <p:nvPicPr>
          <p:cNvPr id="6" name="Grafik 5" descr="Ein Bild, das Text, Reihe, Diagramm, Screenshot enthält.&#10;&#10;Automatisch generierte Beschreibung">
            <a:extLst>
              <a:ext uri="{FF2B5EF4-FFF2-40B4-BE49-F238E27FC236}">
                <a16:creationId xmlns:a16="http://schemas.microsoft.com/office/drawing/2014/main" id="{5ECB4335-B4F4-2D52-6449-1E1270D069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323091"/>
            <a:ext cx="6096000" cy="4999717"/>
          </a:xfrm>
          <a:prstGeom prst="rect">
            <a:avLst/>
          </a:prstGeom>
        </p:spPr>
      </p:pic>
      <p:pic>
        <p:nvPicPr>
          <p:cNvPr id="8" name="Grafik 7" descr="Ein Bild, das Text, Reihe, Screenshot, Diagramm enthält.&#10;&#10;Automatisch generierte Beschreibung">
            <a:extLst>
              <a:ext uri="{FF2B5EF4-FFF2-40B4-BE49-F238E27FC236}">
                <a16:creationId xmlns:a16="http://schemas.microsoft.com/office/drawing/2014/main" id="{7130AB93-8E95-4F37-F338-7872764B18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323091"/>
            <a:ext cx="6096000" cy="4999717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EA1ABD86-5BCF-A5F9-B9A2-842CC6BB6F39}"/>
              </a:ext>
            </a:extLst>
          </p:cNvPr>
          <p:cNvSpPr txBox="1"/>
          <p:nvPr/>
        </p:nvSpPr>
        <p:spPr>
          <a:xfrm>
            <a:off x="298034" y="6211669"/>
            <a:ext cx="115959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Note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sensitivity</a:t>
            </a:r>
            <a:r>
              <a:rPr lang="de-DE" dirty="0"/>
              <a:t> </a:t>
            </a:r>
            <a:r>
              <a:rPr lang="de-DE" dirty="0" err="1"/>
              <a:t>implies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could</a:t>
            </a:r>
            <a:r>
              <a:rPr lang="de-DE" dirty="0"/>
              <a:t> e.g. </a:t>
            </a:r>
            <a:r>
              <a:rPr lang="de-DE" dirty="0" err="1"/>
              <a:t>detect</a:t>
            </a:r>
            <a:r>
              <a:rPr lang="de-DE" dirty="0"/>
              <a:t> a </a:t>
            </a:r>
            <a:r>
              <a:rPr lang="de-DE" dirty="0" err="1"/>
              <a:t>current</a:t>
            </a:r>
            <a:r>
              <a:rPr lang="de-DE" dirty="0"/>
              <a:t> ~ 200 </a:t>
            </a:r>
            <a:r>
              <a:rPr lang="de-DE" dirty="0" err="1"/>
              <a:t>lower</a:t>
            </a:r>
            <a:r>
              <a:rPr lang="de-DE" dirty="0"/>
              <a:t> </a:t>
            </a:r>
            <a:r>
              <a:rPr lang="de-DE" dirty="0" err="1"/>
              <a:t>than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had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big</a:t>
            </a:r>
            <a:r>
              <a:rPr lang="de-DE" dirty="0"/>
              <a:t> </a:t>
            </a:r>
            <a:r>
              <a:rPr lang="de-DE" dirty="0" err="1"/>
              <a:t>matrix</a:t>
            </a:r>
            <a:r>
              <a:rPr lang="de-DE" dirty="0"/>
              <a:t> </a:t>
            </a:r>
            <a:r>
              <a:rPr lang="de-DE" dirty="0" err="1"/>
              <a:t>arrays</a:t>
            </a:r>
            <a:r>
              <a:rPr lang="de-DE" dirty="0"/>
              <a:t>)</a:t>
            </a:r>
          </a:p>
          <a:p>
            <a:r>
              <a:rPr lang="de-DE" dirty="0" err="1"/>
              <a:t>Meaning</a:t>
            </a:r>
            <a:r>
              <a:rPr lang="de-DE" dirty="0"/>
              <a:t>: 2 </a:t>
            </a:r>
            <a:r>
              <a:rPr lang="de-DE" dirty="0" err="1"/>
              <a:t>nA</a:t>
            </a:r>
            <a:r>
              <a:rPr lang="de-DE" dirty="0"/>
              <a:t> at Faraday </a:t>
            </a:r>
            <a:r>
              <a:rPr lang="de-DE" dirty="0" err="1"/>
              <a:t>cup</a:t>
            </a:r>
            <a:r>
              <a:rPr lang="de-DE" dirty="0"/>
              <a:t> / 200 = 10 </a:t>
            </a:r>
            <a:r>
              <a:rPr lang="de-DE" dirty="0" err="1"/>
              <a:t>pA</a:t>
            </a:r>
            <a:r>
              <a:rPr lang="de-DE" dirty="0"/>
              <a:t> at Faraday </a:t>
            </a:r>
            <a:r>
              <a:rPr lang="de-DE" dirty="0" err="1"/>
              <a:t>cup</a:t>
            </a:r>
            <a:r>
              <a:rPr lang="de-DE" dirty="0"/>
              <a:t> </a:t>
            </a:r>
            <a:r>
              <a:rPr lang="de-DE" dirty="0" err="1"/>
              <a:t>under</a:t>
            </a:r>
            <a:r>
              <a:rPr lang="de-DE" dirty="0"/>
              <a:t> </a:t>
            </a:r>
            <a:r>
              <a:rPr lang="de-DE" dirty="0" err="1"/>
              <a:t>these</a:t>
            </a:r>
            <a:r>
              <a:rPr lang="de-DE" dirty="0"/>
              <a:t> </a:t>
            </a:r>
            <a:r>
              <a:rPr lang="de-DE" dirty="0" err="1"/>
              <a:t>conditions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large </a:t>
            </a:r>
            <a:r>
              <a:rPr lang="de-DE" dirty="0" err="1"/>
              <a:t>diodes</a:t>
            </a:r>
            <a:r>
              <a:rPr lang="de-DE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176859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670124F-7964-0ADE-CA15-0F07F0976E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de-DE" dirty="0"/>
              <a:t>All </a:t>
            </a:r>
            <a:r>
              <a:rPr lang="de-DE" dirty="0" err="1"/>
              <a:t>ratios</a:t>
            </a:r>
            <a:endParaRPr lang="de-DE" dirty="0"/>
          </a:p>
        </p:txBody>
      </p:sp>
      <p:pic>
        <p:nvPicPr>
          <p:cNvPr id="5" name="Grafik 4" descr="Ein Bild, das Text, Reihe, Screenshot, Diagramm enthält.&#10;&#10;Automatisch generierte Beschreibung">
            <a:extLst>
              <a:ext uri="{FF2B5EF4-FFF2-40B4-BE49-F238E27FC236}">
                <a16:creationId xmlns:a16="http://schemas.microsoft.com/office/drawing/2014/main" id="{11D75534-7E54-57B2-AA60-27000C3877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44623"/>
            <a:ext cx="6096000" cy="5013377"/>
          </a:xfrm>
          <a:prstGeom prst="rect">
            <a:avLst/>
          </a:prstGeom>
        </p:spPr>
      </p:pic>
      <p:pic>
        <p:nvPicPr>
          <p:cNvPr id="7" name="Grafik 6" descr="Ein Bild, das Text, Reihe, Screenshot, Diagramm enthält.&#10;&#10;Automatisch generierte Beschreibung">
            <a:extLst>
              <a:ext uri="{FF2B5EF4-FFF2-40B4-BE49-F238E27FC236}">
                <a16:creationId xmlns:a16="http://schemas.microsoft.com/office/drawing/2014/main" id="{D93B97BD-D315-981D-8030-462CF246B1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44623"/>
            <a:ext cx="6079344" cy="5013377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9156D550-10E4-BC3D-B2E7-2BA83F1890A3}"/>
              </a:ext>
            </a:extLst>
          </p:cNvPr>
          <p:cNvSpPr txBox="1"/>
          <p:nvPr/>
        </p:nvSpPr>
        <p:spPr>
          <a:xfrm>
            <a:off x="817845" y="992501"/>
            <a:ext cx="44603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All </a:t>
            </a:r>
            <a:r>
              <a:rPr lang="de-DE" dirty="0" err="1"/>
              <a:t>arrays</a:t>
            </a:r>
            <a:r>
              <a:rPr lang="de-DE" dirty="0"/>
              <a:t> </a:t>
            </a:r>
            <a:r>
              <a:rPr lang="de-DE" dirty="0" err="1"/>
              <a:t>normed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small</a:t>
            </a:r>
            <a:r>
              <a:rPr lang="de-DE" dirty="0"/>
              <a:t> 128x0.25x0.5 </a:t>
            </a:r>
            <a:r>
              <a:rPr lang="de-DE" dirty="0" err="1"/>
              <a:t>array</a:t>
            </a:r>
            <a:r>
              <a:rPr lang="de-DE" dirty="0"/>
              <a:t>, but </a:t>
            </a:r>
            <a:r>
              <a:rPr lang="de-DE" dirty="0" err="1"/>
              <a:t>conditions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not all </a:t>
            </a:r>
            <a:r>
              <a:rPr lang="de-DE" dirty="0" err="1"/>
              <a:t>comparable</a:t>
            </a:r>
            <a:r>
              <a:rPr lang="de-DE" dirty="0"/>
              <a:t>!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EAA93BD1-E5B3-8F31-2B5F-197FE11E5278}"/>
              </a:ext>
            </a:extLst>
          </p:cNvPr>
          <p:cNvSpPr txBox="1"/>
          <p:nvPr/>
        </p:nvSpPr>
        <p:spPr>
          <a:xfrm>
            <a:off x="6789417" y="1269500"/>
            <a:ext cx="46925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All </a:t>
            </a:r>
            <a:r>
              <a:rPr lang="de-DE" dirty="0" err="1"/>
              <a:t>new</a:t>
            </a:r>
            <a:r>
              <a:rPr lang="de-DE" dirty="0"/>
              <a:t> </a:t>
            </a:r>
            <a:r>
              <a:rPr lang="de-DE" dirty="0" err="1"/>
              <a:t>arrays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21/22 = </a:t>
            </a:r>
            <a:r>
              <a:rPr lang="de-DE" dirty="0" err="1"/>
              <a:t>comparable</a:t>
            </a:r>
            <a:r>
              <a:rPr lang="de-DE" dirty="0"/>
              <a:t>, </a:t>
            </a:r>
            <a:r>
              <a:rPr lang="de-DE" dirty="0" err="1"/>
              <a:t>normed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small</a:t>
            </a:r>
            <a:r>
              <a:rPr lang="de-DE" dirty="0"/>
              <a:t> </a:t>
            </a:r>
            <a:r>
              <a:rPr lang="de-DE" dirty="0" err="1"/>
              <a:t>matrix</a:t>
            </a:r>
            <a:r>
              <a:rPr lang="de-DE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07722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61CC16-5E18-D39F-54F3-036BCA5973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Still not </a:t>
            </a:r>
            <a:r>
              <a:rPr lang="de-DE" dirty="0" err="1"/>
              <a:t>really</a:t>
            </a:r>
            <a:r>
              <a:rPr lang="de-DE" dirty="0"/>
              <a:t> </a:t>
            </a:r>
            <a:r>
              <a:rPr lang="de-DE" dirty="0" err="1"/>
              <a:t>correct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FAA29C1-F623-53B4-38B0-505BF138F8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I </a:t>
            </a:r>
            <a:r>
              <a:rPr lang="de-DE" dirty="0" err="1"/>
              <a:t>wrote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header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plots</a:t>
            </a:r>
            <a:r>
              <a:rPr lang="de-DE" dirty="0"/>
              <a:t> @ 2 </a:t>
            </a:r>
            <a:r>
              <a:rPr lang="de-DE" dirty="0" err="1"/>
              <a:t>nA</a:t>
            </a:r>
            <a:r>
              <a:rPr lang="de-DE" dirty="0"/>
              <a:t>, but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false</a:t>
            </a:r>
            <a:endParaRPr lang="de-DE" dirty="0"/>
          </a:p>
          <a:p>
            <a:r>
              <a:rPr lang="de-DE" dirty="0"/>
              <a:t>On </a:t>
            </a:r>
            <a:r>
              <a:rPr lang="de-DE" dirty="0" err="1"/>
              <a:t>the</a:t>
            </a:r>
            <a:r>
              <a:rPr lang="de-DE" dirty="0"/>
              <a:t> 23rd </a:t>
            </a:r>
            <a:r>
              <a:rPr lang="de-DE" dirty="0" err="1"/>
              <a:t>of</a:t>
            </a:r>
            <a:r>
              <a:rPr lang="de-DE" dirty="0"/>
              <a:t> September,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had</a:t>
            </a:r>
            <a:r>
              <a:rPr lang="de-DE" dirty="0"/>
              <a:t> 2.43 </a:t>
            </a:r>
            <a:r>
              <a:rPr lang="de-DE" dirty="0" err="1"/>
              <a:t>nA</a:t>
            </a:r>
            <a:r>
              <a:rPr lang="de-DE" dirty="0"/>
              <a:t> at Faraday </a:t>
            </a:r>
            <a:r>
              <a:rPr lang="de-DE" dirty="0" err="1"/>
              <a:t>cup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get</a:t>
            </a:r>
            <a:r>
              <a:rPr lang="de-DE" dirty="0"/>
              <a:t> 2 on </a:t>
            </a:r>
            <a:r>
              <a:rPr lang="de-DE" dirty="0" err="1"/>
              <a:t>the</a:t>
            </a:r>
            <a:r>
              <a:rPr lang="de-DE" dirty="0"/>
              <a:t> sample and </a:t>
            </a:r>
            <a:r>
              <a:rPr lang="de-DE" dirty="0" err="1"/>
              <a:t>the</a:t>
            </a:r>
            <a:r>
              <a:rPr lang="de-DE" dirty="0"/>
              <a:t> additional </a:t>
            </a:r>
            <a:r>
              <a:rPr lang="de-DE" dirty="0" err="1"/>
              <a:t>collimator</a:t>
            </a:r>
            <a:endParaRPr lang="de-DE" dirty="0"/>
          </a:p>
          <a:p>
            <a:r>
              <a:rPr lang="de-DE" dirty="0" err="1"/>
              <a:t>Afterwards</a:t>
            </a:r>
            <a:r>
              <a:rPr lang="de-DE" dirty="0"/>
              <a:t>,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kept</a:t>
            </a:r>
            <a:r>
              <a:rPr lang="de-DE" dirty="0"/>
              <a:t> 2 </a:t>
            </a:r>
            <a:r>
              <a:rPr lang="de-DE" dirty="0" err="1"/>
              <a:t>nA</a:t>
            </a:r>
            <a:r>
              <a:rPr lang="de-DE" dirty="0"/>
              <a:t> at </a:t>
            </a:r>
            <a:r>
              <a:rPr lang="de-DE" dirty="0" err="1"/>
              <a:t>the</a:t>
            </a:r>
            <a:r>
              <a:rPr lang="de-DE" dirty="0"/>
              <a:t> Faraday </a:t>
            </a:r>
            <a:r>
              <a:rPr lang="de-DE" dirty="0" err="1"/>
              <a:t>cup</a:t>
            </a:r>
            <a:r>
              <a:rPr lang="de-DE" dirty="0"/>
              <a:t>…</a:t>
            </a:r>
          </a:p>
          <a:p>
            <a:endParaRPr lang="de-DE" dirty="0"/>
          </a:p>
          <a:p>
            <a:pPr marL="0" indent="0">
              <a:buNone/>
            </a:pP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make</a:t>
            </a:r>
            <a:r>
              <a:rPr lang="de-DE" dirty="0"/>
              <a:t> </a:t>
            </a:r>
            <a:r>
              <a:rPr lang="de-DE" dirty="0" err="1"/>
              <a:t>really</a:t>
            </a:r>
            <a:r>
              <a:rPr lang="de-DE" dirty="0"/>
              <a:t> </a:t>
            </a:r>
            <a:r>
              <a:rPr lang="de-DE" dirty="0" err="1"/>
              <a:t>correct</a:t>
            </a:r>
            <a:r>
              <a:rPr lang="de-DE" dirty="0"/>
              <a:t> </a:t>
            </a:r>
            <a:r>
              <a:rPr lang="de-DE" dirty="0" err="1"/>
              <a:t>plots</a:t>
            </a:r>
            <a:r>
              <a:rPr lang="de-DE" dirty="0"/>
              <a:t>, I </a:t>
            </a:r>
            <a:r>
              <a:rPr lang="de-DE" dirty="0" err="1"/>
              <a:t>need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correspond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proton</a:t>
            </a:r>
            <a:r>
              <a:rPr lang="de-DE" dirty="0"/>
              <a:t> </a:t>
            </a:r>
            <a:r>
              <a:rPr lang="de-DE" dirty="0" err="1"/>
              <a:t>current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really</a:t>
            </a:r>
            <a:r>
              <a:rPr lang="de-DE" dirty="0"/>
              <a:t> </a:t>
            </a:r>
            <a:r>
              <a:rPr lang="de-DE" dirty="0" err="1"/>
              <a:t>had</a:t>
            </a:r>
            <a:r>
              <a:rPr lang="de-DE" dirty="0"/>
              <a:t> on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measurement</a:t>
            </a:r>
            <a:r>
              <a:rPr lang="de-DE" dirty="0"/>
              <a:t> </a:t>
            </a:r>
            <a:r>
              <a:rPr lang="de-DE" dirty="0" err="1"/>
              <a:t>day</a:t>
            </a:r>
            <a:r>
              <a:rPr lang="de-DE" dirty="0"/>
              <a:t>. So </a:t>
            </a:r>
            <a:r>
              <a:rPr lang="de-DE" dirty="0" err="1"/>
              <a:t>far</a:t>
            </a:r>
            <a:r>
              <a:rPr lang="de-DE" dirty="0"/>
              <a:t>,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info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got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Cyrcé</a:t>
            </a:r>
            <a:r>
              <a:rPr lang="de-DE" dirty="0"/>
              <a:t> </a:t>
            </a:r>
            <a:r>
              <a:rPr lang="de-DE" dirty="0" err="1"/>
              <a:t>crew</a:t>
            </a:r>
            <a:r>
              <a:rPr lang="de-DE" dirty="0"/>
              <a:t> </a:t>
            </a:r>
            <a:r>
              <a:rPr lang="de-DE" dirty="0" err="1"/>
              <a:t>does</a:t>
            </a:r>
            <a:r>
              <a:rPr lang="de-DE" dirty="0"/>
              <a:t> not </a:t>
            </a:r>
            <a:r>
              <a:rPr lang="de-DE" dirty="0" err="1"/>
              <a:t>really</a:t>
            </a:r>
            <a:r>
              <a:rPr lang="de-DE" dirty="0"/>
              <a:t> fit, so I am </a:t>
            </a:r>
            <a:r>
              <a:rPr lang="de-DE" dirty="0" err="1"/>
              <a:t>waiting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further</a:t>
            </a:r>
            <a:r>
              <a:rPr lang="de-DE" dirty="0"/>
              <a:t> </a:t>
            </a:r>
            <a:r>
              <a:rPr lang="de-DE" dirty="0" err="1"/>
              <a:t>updates</a:t>
            </a:r>
            <a:r>
              <a:rPr lang="de-DE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81195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915005B-E311-F31D-C479-39DF553CB81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Movie time: logo and </a:t>
            </a:r>
            <a:r>
              <a:rPr lang="de-DE" dirty="0" err="1"/>
              <a:t>current</a:t>
            </a:r>
            <a:r>
              <a:rPr lang="de-DE" dirty="0"/>
              <a:t> </a:t>
            </a:r>
            <a:r>
              <a:rPr lang="de-DE" dirty="0" err="1"/>
              <a:t>increase</a:t>
            </a:r>
            <a:endParaRPr lang="de-DE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4832EB48-EAA6-62CE-2381-6AF9E961D983}"/>
              </a:ext>
            </a:extLst>
          </p:cNvPr>
          <p:cNvSpPr txBox="1"/>
          <p:nvPr/>
        </p:nvSpPr>
        <p:spPr>
          <a:xfrm>
            <a:off x="2045147" y="4296427"/>
            <a:ext cx="83421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Speed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factor</a:t>
            </a:r>
            <a:r>
              <a:rPr lang="de-DE" dirty="0"/>
              <a:t> 20 </a:t>
            </a:r>
            <a:r>
              <a:rPr lang="de-DE" dirty="0" err="1"/>
              <a:t>increased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20 </a:t>
            </a:r>
            <a:r>
              <a:rPr lang="de-DE" dirty="0" err="1"/>
              <a:t>fps</a:t>
            </a:r>
            <a:r>
              <a:rPr lang="de-DE" dirty="0"/>
              <a:t>.</a:t>
            </a:r>
          </a:p>
          <a:p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movies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not </a:t>
            </a:r>
            <a:r>
              <a:rPr lang="de-DE" dirty="0" err="1"/>
              <a:t>displayed</a:t>
            </a:r>
            <a:r>
              <a:rPr lang="de-DE" dirty="0"/>
              <a:t> </a:t>
            </a:r>
            <a:r>
              <a:rPr lang="de-DE" dirty="0" err="1"/>
              <a:t>correctly</a:t>
            </a:r>
            <a:r>
              <a:rPr lang="de-DE" dirty="0"/>
              <a:t> in PPT: I </a:t>
            </a:r>
            <a:r>
              <a:rPr lang="de-DE" dirty="0" err="1"/>
              <a:t>put</a:t>
            </a:r>
            <a:r>
              <a:rPr lang="de-DE" dirty="0"/>
              <a:t> </a:t>
            </a:r>
            <a:r>
              <a:rPr lang="de-DE" dirty="0" err="1"/>
              <a:t>them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.</a:t>
            </a:r>
            <a:r>
              <a:rPr lang="de-DE" dirty="0" err="1"/>
              <a:t>zip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results</a:t>
            </a:r>
            <a:r>
              <a:rPr lang="de-DE" dirty="0"/>
              <a:t> </a:t>
            </a:r>
            <a:r>
              <a:rPr lang="de-DE" dirty="0" err="1"/>
              <a:t>folder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064291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8FCF30-6537-D694-0E4E-D3D72951B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What</a:t>
            </a:r>
            <a:r>
              <a:rPr lang="de-DE" dirty="0"/>
              <a:t> was </a:t>
            </a:r>
            <a:r>
              <a:rPr lang="de-DE" dirty="0" err="1"/>
              <a:t>measured</a:t>
            </a:r>
            <a:r>
              <a:rPr lang="de-DE" dirty="0"/>
              <a:t>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D2E883E-51E9-2073-4636-935A6B1750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de-DE" dirty="0"/>
              <a:t>11/10/24: Array 128x0.5x0.5 mm</a:t>
            </a:r>
            <a:r>
              <a:rPr lang="de-DE" baseline="30000" dirty="0"/>
              <a:t>2</a:t>
            </a:r>
            <a:r>
              <a:rPr lang="de-DE" dirty="0"/>
              <a:t> </a:t>
            </a:r>
          </a:p>
          <a:p>
            <a:r>
              <a:rPr lang="de-DE" dirty="0" err="1"/>
              <a:t>y</a:t>
            </a:r>
            <a:r>
              <a:rPr lang="de-DE" dirty="0"/>
              <a:t>-translation </a:t>
            </a:r>
            <a:r>
              <a:rPr lang="de-DE" dirty="0" err="1"/>
              <a:t>through</a:t>
            </a:r>
            <a:r>
              <a:rPr lang="de-DE" dirty="0"/>
              <a:t> </a:t>
            </a:r>
            <a:r>
              <a:rPr lang="de-DE" dirty="0" err="1"/>
              <a:t>undiffused</a:t>
            </a:r>
            <a:r>
              <a:rPr lang="de-DE" dirty="0"/>
              <a:t> beam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normalisation</a:t>
            </a:r>
            <a:r>
              <a:rPr lang="de-DE" dirty="0"/>
              <a:t> </a:t>
            </a:r>
            <a:r>
              <a:rPr lang="de-DE" dirty="0" err="1"/>
              <a:t>under</a:t>
            </a:r>
            <a:r>
              <a:rPr lang="de-DE" dirty="0"/>
              <a:t> </a:t>
            </a:r>
            <a:r>
              <a:rPr lang="de-DE" dirty="0" err="1"/>
              <a:t>difficult</a:t>
            </a:r>
            <a:r>
              <a:rPr lang="de-DE" dirty="0"/>
              <a:t> </a:t>
            </a:r>
            <a:r>
              <a:rPr lang="de-DE" dirty="0" err="1"/>
              <a:t>circumstances</a:t>
            </a:r>
            <a:r>
              <a:rPr lang="de-DE" dirty="0"/>
              <a:t>?</a:t>
            </a:r>
          </a:p>
          <a:p>
            <a:r>
              <a:rPr lang="de-DE" dirty="0"/>
              <a:t>Multiple </a:t>
            </a:r>
            <a:r>
              <a:rPr lang="de-DE" dirty="0" err="1"/>
              <a:t>pictures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undiffused</a:t>
            </a:r>
            <a:r>
              <a:rPr lang="de-DE" dirty="0"/>
              <a:t> beam, and </a:t>
            </a:r>
            <a:r>
              <a:rPr lang="de-DE" dirty="0" err="1"/>
              <a:t>the</a:t>
            </a:r>
            <a:r>
              <a:rPr lang="de-DE" dirty="0"/>
              <a:t> 3 </a:t>
            </a:r>
            <a:r>
              <a:rPr lang="de-DE" dirty="0" err="1"/>
              <a:t>diffusers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Gafchromic</a:t>
            </a:r>
            <a:r>
              <a:rPr lang="de-DE" dirty="0"/>
              <a:t> </a:t>
            </a:r>
            <a:r>
              <a:rPr lang="de-DE" dirty="0" err="1"/>
              <a:t>scans</a:t>
            </a:r>
            <a:r>
              <a:rPr lang="de-DE" dirty="0"/>
              <a:t> </a:t>
            </a:r>
            <a:r>
              <a:rPr lang="de-DE" dirty="0" err="1"/>
              <a:t>afterwards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comparison</a:t>
            </a:r>
            <a:endParaRPr lang="de-DE" dirty="0"/>
          </a:p>
          <a:p>
            <a:r>
              <a:rPr lang="de-DE" dirty="0"/>
              <a:t>New Bragg </a:t>
            </a:r>
            <a:r>
              <a:rPr lang="de-DE" dirty="0" err="1"/>
              <a:t>wedge</a:t>
            </a:r>
            <a:r>
              <a:rPr lang="de-DE" dirty="0"/>
              <a:t> out </a:t>
            </a:r>
            <a:r>
              <a:rPr lang="de-DE" dirty="0" err="1"/>
              <a:t>of</a:t>
            </a:r>
            <a:r>
              <a:rPr lang="de-DE" dirty="0"/>
              <a:t> PEEK material – </a:t>
            </a:r>
            <a:r>
              <a:rPr lang="de-DE" dirty="0" err="1"/>
              <a:t>combined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different </a:t>
            </a:r>
            <a:r>
              <a:rPr lang="de-DE" dirty="0" err="1"/>
              <a:t>energies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Al </a:t>
            </a:r>
            <a:r>
              <a:rPr lang="de-DE" dirty="0" err="1"/>
              <a:t>foil</a:t>
            </a:r>
            <a:r>
              <a:rPr lang="de-DE" dirty="0"/>
              <a:t> </a:t>
            </a:r>
            <a:r>
              <a:rPr lang="de-DE" dirty="0" err="1"/>
              <a:t>wheel</a:t>
            </a:r>
            <a:endParaRPr lang="de-DE" dirty="0"/>
          </a:p>
          <a:p>
            <a:r>
              <a:rPr lang="de-DE" dirty="0"/>
              <a:t>9 </a:t>
            </a:r>
            <a:r>
              <a:rPr lang="de-DE" dirty="0" err="1"/>
              <a:t>scans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undiffused</a:t>
            </a:r>
            <a:r>
              <a:rPr lang="de-DE" dirty="0"/>
              <a:t> beam </a:t>
            </a:r>
            <a:r>
              <a:rPr lang="de-DE" dirty="0" err="1"/>
              <a:t>over</a:t>
            </a:r>
            <a:r>
              <a:rPr lang="de-DE" dirty="0"/>
              <a:t> 1 </a:t>
            </a:r>
            <a:r>
              <a:rPr lang="de-DE" dirty="0" err="1"/>
              <a:t>hour</a:t>
            </a:r>
            <a:endParaRPr lang="de-DE" dirty="0"/>
          </a:p>
          <a:p>
            <a:endParaRPr lang="de-DE" dirty="0"/>
          </a:p>
          <a:p>
            <a:pPr marL="0" indent="0">
              <a:buNone/>
            </a:pPr>
            <a:r>
              <a:rPr lang="de-DE" dirty="0"/>
              <a:t>After </a:t>
            </a:r>
            <a:r>
              <a:rPr lang="de-DE" dirty="0" err="1"/>
              <a:t>second</a:t>
            </a:r>
            <a:r>
              <a:rPr lang="de-DE" dirty="0"/>
              <a:t> </a:t>
            </a:r>
            <a:r>
              <a:rPr lang="de-DE" dirty="0" err="1"/>
              <a:t>scan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beam </a:t>
            </a:r>
            <a:r>
              <a:rPr lang="de-DE" dirty="0" err="1"/>
              <a:t>there</a:t>
            </a:r>
            <a:r>
              <a:rPr lang="de-DE" dirty="0"/>
              <a:t> was a crash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array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metal</a:t>
            </a:r>
            <a:r>
              <a:rPr lang="de-DE" dirty="0"/>
              <a:t> </a:t>
            </a:r>
            <a:r>
              <a:rPr lang="de-DE" dirty="0" err="1"/>
              <a:t>parts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proton</a:t>
            </a:r>
            <a:r>
              <a:rPr lang="de-DE" dirty="0"/>
              <a:t> </a:t>
            </a:r>
            <a:r>
              <a:rPr lang="de-DE" dirty="0" err="1"/>
              <a:t>outlet</a:t>
            </a:r>
            <a:r>
              <a:rPr lang="de-DE" dirty="0"/>
              <a:t> (</a:t>
            </a:r>
            <a:r>
              <a:rPr lang="de-DE" dirty="0" err="1"/>
              <a:t>likely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due tilt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stage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touched</a:t>
            </a:r>
            <a:r>
              <a:rPr lang="de-DE" dirty="0"/>
              <a:t> </a:t>
            </a:r>
            <a:r>
              <a:rPr lang="de-DE" dirty="0" err="1"/>
              <a:t>stage</a:t>
            </a:r>
            <a:r>
              <a:rPr lang="de-DE" dirty="0"/>
              <a:t> </a:t>
            </a:r>
            <a:r>
              <a:rPr lang="de-DE" dirty="0" err="1"/>
              <a:t>connction</a:t>
            </a:r>
            <a:r>
              <a:rPr lang="de-DE" dirty="0"/>
              <a:t> </a:t>
            </a:r>
            <a:r>
              <a:rPr lang="de-DE" dirty="0" err="1"/>
              <a:t>cables</a:t>
            </a:r>
            <a:r>
              <a:rPr lang="de-DE" dirty="0"/>
              <a:t>).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saw</a:t>
            </a:r>
            <a:r>
              <a:rPr lang="de-DE" dirty="0"/>
              <a:t> a </a:t>
            </a:r>
            <a:r>
              <a:rPr lang="de-DE" dirty="0" err="1"/>
              <a:t>saturated</a:t>
            </a:r>
            <a:r>
              <a:rPr lang="de-DE" dirty="0"/>
              <a:t> </a:t>
            </a:r>
            <a:r>
              <a:rPr lang="de-DE" dirty="0" err="1"/>
              <a:t>current</a:t>
            </a:r>
            <a:r>
              <a:rPr lang="de-DE" dirty="0"/>
              <a:t>, </a:t>
            </a:r>
            <a:r>
              <a:rPr lang="de-DE" dirty="0" err="1"/>
              <a:t>luckily</a:t>
            </a:r>
            <a:r>
              <a:rPr lang="de-DE" dirty="0"/>
              <a:t> </a:t>
            </a:r>
            <a:r>
              <a:rPr lang="de-DE" dirty="0" err="1"/>
              <a:t>there</a:t>
            </a:r>
            <a:r>
              <a:rPr lang="de-DE" dirty="0"/>
              <a:t> was NO! fatal </a:t>
            </a:r>
            <a:r>
              <a:rPr lang="de-DE" dirty="0" err="1"/>
              <a:t>damage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any</a:t>
            </a:r>
            <a:r>
              <a:rPr lang="de-DE" dirty="0"/>
              <a:t> </a:t>
            </a:r>
            <a:r>
              <a:rPr lang="de-DE" dirty="0" err="1"/>
              <a:t>diode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readout</a:t>
            </a:r>
            <a:r>
              <a:rPr lang="de-DE" dirty="0"/>
              <a:t> </a:t>
            </a:r>
            <a:r>
              <a:rPr lang="de-DE" dirty="0" err="1"/>
              <a:t>circuit</a:t>
            </a:r>
            <a:r>
              <a:rPr lang="de-DE" dirty="0"/>
              <a:t>.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properties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either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those</a:t>
            </a:r>
            <a:r>
              <a:rPr lang="de-DE" dirty="0"/>
              <a:t> </a:t>
            </a:r>
            <a:r>
              <a:rPr lang="de-DE" dirty="0" err="1"/>
              <a:t>changed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course</a:t>
            </a:r>
            <a:r>
              <a:rPr lang="de-DE" dirty="0"/>
              <a:t> not </a:t>
            </a:r>
            <a:r>
              <a:rPr lang="de-DE" dirty="0" err="1"/>
              <a:t>directly</a:t>
            </a:r>
            <a:r>
              <a:rPr lang="de-DE" dirty="0"/>
              <a:t> </a:t>
            </a:r>
            <a:r>
              <a:rPr lang="de-DE" dirty="0" err="1"/>
              <a:t>clear</a:t>
            </a:r>
            <a:r>
              <a:rPr lang="de-DE" dirty="0"/>
              <a:t> and will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investigated</a:t>
            </a:r>
            <a:r>
              <a:rPr lang="de-DE" dirty="0"/>
              <a:t>.</a:t>
            </a:r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895741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F99811C-BF65-8B74-91ED-6F452CDDA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867"/>
            <a:ext cx="10515600" cy="1325563"/>
          </a:xfrm>
        </p:spPr>
        <p:txBody>
          <a:bodyPr/>
          <a:lstStyle/>
          <a:p>
            <a:r>
              <a:rPr lang="de-DE" dirty="0"/>
              <a:t>Movie </a:t>
            </a:r>
            <a:r>
              <a:rPr lang="de-DE" dirty="0" err="1"/>
              <a:t>current</a:t>
            </a:r>
            <a:r>
              <a:rPr lang="de-DE" dirty="0"/>
              <a:t> </a:t>
            </a:r>
            <a:r>
              <a:rPr lang="de-DE" dirty="0" err="1"/>
              <a:t>increase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A5CFFB8-2915-80BE-5B5C-C20C47444C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23959"/>
            <a:ext cx="10515600" cy="4351338"/>
          </a:xfrm>
        </p:spPr>
        <p:txBody>
          <a:bodyPr/>
          <a:lstStyle/>
          <a:p>
            <a:r>
              <a:rPr lang="de-DE" dirty="0"/>
              <a:t>Needs </a:t>
            </a:r>
            <a:r>
              <a:rPr lang="de-DE" dirty="0" err="1"/>
              <a:t>refinement</a:t>
            </a:r>
            <a:r>
              <a:rPr lang="de-DE" dirty="0"/>
              <a:t>, like </a:t>
            </a:r>
            <a:r>
              <a:rPr lang="de-DE" dirty="0" err="1"/>
              <a:t>normalisation</a:t>
            </a:r>
            <a:r>
              <a:rPr lang="de-DE" dirty="0"/>
              <a:t> and </a:t>
            </a:r>
            <a:r>
              <a:rPr lang="de-DE" dirty="0" err="1"/>
              <a:t>eventually</a:t>
            </a:r>
            <a:r>
              <a:rPr lang="de-DE" dirty="0"/>
              <a:t> </a:t>
            </a:r>
            <a:r>
              <a:rPr lang="de-DE" dirty="0" err="1"/>
              <a:t>filtering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uniform </a:t>
            </a:r>
            <a:r>
              <a:rPr lang="de-DE" dirty="0" err="1"/>
              <a:t>intensity</a:t>
            </a:r>
            <a:r>
              <a:rPr lang="de-DE" dirty="0"/>
              <a:t> </a:t>
            </a:r>
            <a:r>
              <a:rPr lang="de-DE" dirty="0" err="1"/>
              <a:t>scale</a:t>
            </a:r>
            <a:endParaRPr lang="de-DE" dirty="0"/>
          </a:p>
          <a:p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used</a:t>
            </a:r>
            <a:r>
              <a:rPr lang="de-DE" dirty="0"/>
              <a:t> a </a:t>
            </a:r>
            <a:r>
              <a:rPr lang="de-DE" dirty="0" err="1"/>
              <a:t>square</a:t>
            </a:r>
            <a:r>
              <a:rPr lang="de-DE" dirty="0"/>
              <a:t> </a:t>
            </a:r>
            <a:r>
              <a:rPr lang="de-DE" dirty="0" err="1"/>
              <a:t>aperture</a:t>
            </a:r>
            <a:r>
              <a:rPr lang="de-DE" dirty="0"/>
              <a:t> </a:t>
            </a:r>
            <a:r>
              <a:rPr lang="de-DE" dirty="0" err="1"/>
              <a:t>shadowing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borders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array</a:t>
            </a:r>
            <a:r>
              <a:rPr lang="de-DE" dirty="0"/>
              <a:t>.</a:t>
            </a:r>
          </a:p>
          <a:p>
            <a:r>
              <a:rPr lang="de-DE" dirty="0"/>
              <a:t>The </a:t>
            </a:r>
            <a:r>
              <a:rPr lang="de-DE" dirty="0" err="1"/>
              <a:t>array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slightly</a:t>
            </a:r>
            <a:r>
              <a:rPr lang="de-DE" dirty="0"/>
              <a:t> </a:t>
            </a:r>
            <a:r>
              <a:rPr lang="de-DE" dirty="0" err="1"/>
              <a:t>tilted</a:t>
            </a:r>
            <a:r>
              <a:rPr lang="de-DE" dirty="0"/>
              <a:t>.</a:t>
            </a:r>
          </a:p>
        </p:txBody>
      </p:sp>
      <p:pic>
        <p:nvPicPr>
          <p:cNvPr id="4" name="x50increased_pixel">
            <a:hlinkClick r:id="" action="ppaction://media"/>
            <a:extLst>
              <a:ext uri="{FF2B5EF4-FFF2-40B4-BE49-F238E27FC236}">
                <a16:creationId xmlns:a16="http://schemas.microsoft.com/office/drawing/2014/main" id="{1C96B60F-C187-BAD3-2A67-1A04306FC59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599320" y="2625702"/>
            <a:ext cx="5327368" cy="4081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085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11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868C2EB-C788-100E-6AED-5583722C6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Movie Logo </a:t>
            </a:r>
            <a:r>
              <a:rPr lang="de-DE" dirty="0" err="1"/>
              <a:t>move</a:t>
            </a:r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ABCCE7E3-EB16-DACA-16EB-8BDBCC75597D}"/>
              </a:ext>
            </a:extLst>
          </p:cNvPr>
          <p:cNvSpPr txBox="1"/>
          <p:nvPr/>
        </p:nvSpPr>
        <p:spPr>
          <a:xfrm>
            <a:off x="0" y="1469216"/>
            <a:ext cx="5460064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The </a:t>
            </a:r>
            <a:r>
              <a:rPr lang="de-DE" dirty="0" err="1"/>
              <a:t>following</a:t>
            </a:r>
            <a:r>
              <a:rPr lang="de-DE" dirty="0"/>
              <a:t> </a:t>
            </a:r>
            <a:r>
              <a:rPr lang="de-DE" dirty="0" err="1"/>
              <a:t>happened</a:t>
            </a:r>
            <a:r>
              <a:rPr lang="de-DE" dirty="0"/>
              <a:t> </a:t>
            </a:r>
            <a:r>
              <a:rPr lang="de-DE" dirty="0" err="1"/>
              <a:t>around</a:t>
            </a:r>
            <a:r>
              <a:rPr lang="de-DE" dirty="0"/>
              <a:t>/ </a:t>
            </a:r>
            <a:r>
              <a:rPr lang="de-DE" dirty="0" err="1"/>
              <a:t>during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movie</a:t>
            </a:r>
            <a:r>
              <a:rPr lang="de-DE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Planned</a:t>
            </a:r>
            <a:r>
              <a:rPr lang="de-DE" dirty="0"/>
              <a:t> was an x-translation (</a:t>
            </a:r>
            <a:r>
              <a:rPr lang="de-DE" dirty="0" err="1"/>
              <a:t>photo</a:t>
            </a:r>
            <a:r>
              <a:rPr lang="de-DE" dirty="0"/>
              <a:t>) but </a:t>
            </a:r>
            <a:r>
              <a:rPr lang="de-DE" dirty="0" err="1"/>
              <a:t>this</a:t>
            </a:r>
            <a:r>
              <a:rPr lang="de-DE" dirty="0"/>
              <a:t> was not possible due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extent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linear </a:t>
            </a:r>
            <a:r>
              <a:rPr lang="de-DE" dirty="0" err="1"/>
              <a:t>stage</a:t>
            </a:r>
            <a:r>
              <a:rPr lang="de-DE" dirty="0"/>
              <a:t> </a:t>
            </a:r>
            <a:r>
              <a:rPr lang="de-DE" dirty="0" err="1"/>
              <a:t>over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vacuum</a:t>
            </a:r>
            <a:r>
              <a:rPr lang="de-DE" dirty="0"/>
              <a:t> box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The </a:t>
            </a:r>
            <a:r>
              <a:rPr lang="de-DE" dirty="0" err="1"/>
              <a:t>change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y-worked</a:t>
            </a:r>
            <a:r>
              <a:rPr lang="de-DE" dirty="0"/>
              <a:t> </a:t>
            </a:r>
            <a:r>
              <a:rPr lang="de-DE" dirty="0" err="1"/>
              <a:t>mechanically</a:t>
            </a:r>
            <a:r>
              <a:rPr lang="de-DE" dirty="0"/>
              <a:t>, but </a:t>
            </a:r>
            <a:r>
              <a:rPr lang="de-DE" dirty="0" err="1"/>
              <a:t>the</a:t>
            </a:r>
            <a:r>
              <a:rPr lang="de-DE" dirty="0"/>
              <a:t> code was not </a:t>
            </a:r>
            <a:r>
              <a:rPr lang="de-DE" dirty="0" err="1"/>
              <a:t>ready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it. </a:t>
            </a:r>
            <a:r>
              <a:rPr lang="de-DE" dirty="0" err="1"/>
              <a:t>Somehow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controller</a:t>
            </a:r>
            <a:r>
              <a:rPr lang="de-DE" dirty="0"/>
              <a:t> </a:t>
            </a:r>
            <a:r>
              <a:rPr lang="de-DE" dirty="0" err="1"/>
              <a:t>has</a:t>
            </a:r>
            <a:r>
              <a:rPr lang="de-DE" dirty="0"/>
              <a:t> a </a:t>
            </a:r>
            <a:r>
              <a:rPr lang="de-DE" dirty="0" err="1"/>
              <a:t>factor</a:t>
            </a:r>
            <a:r>
              <a:rPr lang="de-DE" dirty="0"/>
              <a:t> 2 on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y-axis</a:t>
            </a:r>
            <a:r>
              <a:rPr lang="de-DE" dirty="0"/>
              <a:t> </a:t>
            </a:r>
            <a:r>
              <a:rPr lang="de-DE" dirty="0" err="1"/>
              <a:t>stage</a:t>
            </a:r>
            <a:r>
              <a:rPr lang="de-DE" dirty="0"/>
              <a:t>, </a:t>
            </a:r>
            <a:r>
              <a:rPr lang="de-DE" dirty="0" err="1"/>
              <a:t>which</a:t>
            </a:r>
            <a:r>
              <a:rPr lang="de-DE" dirty="0"/>
              <a:t> was not </a:t>
            </a:r>
            <a:r>
              <a:rPr lang="de-DE" dirty="0" err="1"/>
              <a:t>considered</a:t>
            </a:r>
            <a:r>
              <a:rPr lang="de-DE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From</a:t>
            </a:r>
            <a:r>
              <a:rPr lang="de-DE" dirty="0"/>
              <a:t> design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movie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reversed</a:t>
            </a:r>
            <a:r>
              <a:rPr lang="de-DE" dirty="0"/>
              <a:t>: </a:t>
            </a:r>
            <a:r>
              <a:rPr lang="de-DE" dirty="0" err="1"/>
              <a:t>Meaning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started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end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logo and </a:t>
            </a:r>
            <a:r>
              <a:rPr lang="de-DE" dirty="0" err="1"/>
              <a:t>ended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movement</a:t>
            </a:r>
            <a:r>
              <a:rPr lang="de-DE" dirty="0"/>
              <a:t> at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intended</a:t>
            </a:r>
            <a:r>
              <a:rPr lang="de-DE" dirty="0"/>
              <a:t> </a:t>
            </a:r>
            <a:r>
              <a:rPr lang="de-DE" dirty="0" err="1"/>
              <a:t>start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movie</a:t>
            </a:r>
            <a:r>
              <a:rPr lang="de-DE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Thus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started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linear </a:t>
            </a:r>
            <a:r>
              <a:rPr lang="de-DE" dirty="0" err="1"/>
              <a:t>movement</a:t>
            </a:r>
            <a:r>
              <a:rPr lang="de-DE" dirty="0"/>
              <a:t> </a:t>
            </a:r>
            <a:r>
              <a:rPr lang="de-DE" dirty="0" err="1"/>
              <a:t>far</a:t>
            </a:r>
            <a:r>
              <a:rPr lang="de-DE" dirty="0"/>
              <a:t> </a:t>
            </a:r>
            <a:r>
              <a:rPr lang="de-DE" dirty="0" err="1"/>
              <a:t>too</a:t>
            </a:r>
            <a:r>
              <a:rPr lang="de-DE" dirty="0"/>
              <a:t> </a:t>
            </a:r>
            <a:r>
              <a:rPr lang="de-DE" dirty="0" err="1"/>
              <a:t>late</a:t>
            </a:r>
            <a:r>
              <a:rPr lang="de-DE" dirty="0"/>
              <a:t> and </a:t>
            </a:r>
            <a:r>
              <a:rPr lang="de-DE" dirty="0" err="1"/>
              <a:t>moved</a:t>
            </a:r>
            <a:r>
              <a:rPr lang="de-DE" dirty="0"/>
              <a:t> </a:t>
            </a:r>
            <a:r>
              <a:rPr lang="de-DE" dirty="0" err="1"/>
              <a:t>far</a:t>
            </a:r>
            <a:r>
              <a:rPr lang="de-DE" dirty="0"/>
              <a:t> </a:t>
            </a:r>
            <a:r>
              <a:rPr lang="de-DE" dirty="0" err="1"/>
              <a:t>too</a:t>
            </a:r>
            <a:r>
              <a:rPr lang="de-DE" dirty="0"/>
              <a:t> </a:t>
            </a:r>
            <a:r>
              <a:rPr lang="de-DE" dirty="0" err="1"/>
              <a:t>wide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y</a:t>
            </a:r>
            <a:r>
              <a:rPr lang="de-DE" dirty="0"/>
              <a:t>-stage.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IPHC fully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movie</a:t>
            </a:r>
            <a:r>
              <a:rPr lang="de-DE" dirty="0"/>
              <a:t>, CRHEA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cut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first</a:t>
            </a:r>
            <a:r>
              <a:rPr lang="de-DE" dirty="0"/>
              <a:t> </a:t>
            </a:r>
            <a:r>
              <a:rPr lang="de-DE" dirty="0" err="1"/>
              <a:t>letter</a:t>
            </a:r>
            <a:r>
              <a:rPr lang="de-DE" dirty="0"/>
              <a:t> (I will not </a:t>
            </a:r>
            <a:r>
              <a:rPr lang="de-DE" dirty="0" err="1"/>
              <a:t>interfere</a:t>
            </a:r>
            <a:r>
              <a:rPr lang="de-DE" dirty="0"/>
              <a:t> in </a:t>
            </a:r>
            <a:r>
              <a:rPr lang="de-DE" dirty="0" err="1"/>
              <a:t>this</a:t>
            </a:r>
            <a:r>
              <a:rPr lang="de-DE" dirty="0"/>
              <a:t> Strasbourg – Nice </a:t>
            </a:r>
            <a:r>
              <a:rPr lang="de-DE" dirty="0" err="1"/>
              <a:t>thing</a:t>
            </a:r>
            <a:r>
              <a:rPr lang="de-DE" dirty="0"/>
              <a:t> </a:t>
            </a:r>
            <a:r>
              <a:rPr lang="de-DE" dirty="0" err="1"/>
              <a:t>here</a:t>
            </a:r>
            <a:r>
              <a:rPr lang="de-DE" dirty="0"/>
              <a:t> </a:t>
            </a:r>
            <a:r>
              <a:rPr lang="de-DE" dirty="0">
                <a:sym typeface="Wingdings" pitchFamily="2" charset="2"/>
              </a:rPr>
              <a:t></a:t>
            </a:r>
            <a:r>
              <a:rPr lang="de-DE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But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start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movie</a:t>
            </a:r>
            <a:r>
              <a:rPr lang="de-DE" dirty="0"/>
              <a:t> </a:t>
            </a:r>
            <a:r>
              <a:rPr lang="de-DE" dirty="0" err="1"/>
              <a:t>shows</a:t>
            </a:r>
            <a:r>
              <a:rPr lang="de-DE" dirty="0"/>
              <a:t> (</a:t>
            </a:r>
            <a:r>
              <a:rPr lang="de-DE" dirty="0" err="1"/>
              <a:t>for</a:t>
            </a:r>
            <a:r>
              <a:rPr lang="de-DE" dirty="0"/>
              <a:t> a </a:t>
            </a:r>
            <a:r>
              <a:rPr lang="de-DE" dirty="0" err="1"/>
              <a:t>relatively</a:t>
            </a:r>
            <a:r>
              <a:rPr lang="de-DE" dirty="0"/>
              <a:t> </a:t>
            </a:r>
            <a:r>
              <a:rPr lang="de-DE" dirty="0" err="1"/>
              <a:t>long</a:t>
            </a:r>
            <a:r>
              <a:rPr lang="de-DE" dirty="0"/>
              <a:t> time) </a:t>
            </a:r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stage</a:t>
            </a:r>
            <a:r>
              <a:rPr lang="de-DE" dirty="0"/>
              <a:t> </a:t>
            </a:r>
            <a:r>
              <a:rPr lang="de-DE" dirty="0" err="1"/>
              <a:t>moved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2 </a:t>
            </a:r>
            <a:r>
              <a:rPr lang="de-DE" dirty="0" err="1"/>
              <a:t>limits</a:t>
            </a:r>
            <a:r>
              <a:rPr lang="de-DE" dirty="0"/>
              <a:t> and </a:t>
            </a:r>
            <a:r>
              <a:rPr lang="de-DE" dirty="0" err="1"/>
              <a:t>broke</a:t>
            </a:r>
            <a:r>
              <a:rPr lang="de-DE" dirty="0"/>
              <a:t> </a:t>
            </a:r>
            <a:r>
              <a:rPr lang="de-DE" dirty="0" err="1"/>
              <a:t>them</a:t>
            </a:r>
            <a:r>
              <a:rPr lang="de-DE" dirty="0"/>
              <a:t>… - live </a:t>
            </a:r>
            <a:r>
              <a:rPr lang="de-DE" dirty="0" err="1"/>
              <a:t>documented</a:t>
            </a:r>
            <a:r>
              <a:rPr lang="de-DE" dirty="0"/>
              <a:t>!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C65F66F0-7AF9-9501-66C8-3BAFA414F4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7022451" y="-1306278"/>
            <a:ext cx="3632216" cy="6442955"/>
          </a:xfrm>
          <a:prstGeom prst="rect">
            <a:avLst/>
          </a:prstGeom>
        </p:spPr>
      </p:pic>
      <p:pic>
        <p:nvPicPr>
          <p:cNvPr id="9" name="Grafik 8" descr="Ein Bild, das Maschine, Elektronik, Elektrische Leitungen, Im Haus enthält.&#10;&#10;Automatisch generierte Beschreibung">
            <a:extLst>
              <a:ext uri="{FF2B5EF4-FFF2-40B4-BE49-F238E27FC236}">
                <a16:creationId xmlns:a16="http://schemas.microsoft.com/office/drawing/2014/main" id="{5315F546-382E-CFBE-8FAD-DFF20A4E53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6096000" y="3118757"/>
            <a:ext cx="4985657" cy="3739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8986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x50increased_pixel">
            <a:hlinkClick r:id="" action="ppaction://media"/>
            <a:extLst>
              <a:ext uri="{FF2B5EF4-FFF2-40B4-BE49-F238E27FC236}">
                <a16:creationId xmlns:a16="http://schemas.microsoft.com/office/drawing/2014/main" id="{D674E91A-0C57-286C-DE54-DF2F52AD860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30032" y="1771361"/>
            <a:ext cx="6731936" cy="5023659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6A4C07F3-A3F7-B9AE-4EA7-F9AD8888FADD}"/>
              </a:ext>
            </a:extLst>
          </p:cNvPr>
          <p:cNvSpPr txBox="1"/>
          <p:nvPr/>
        </p:nvSpPr>
        <p:spPr>
          <a:xfrm>
            <a:off x="0" y="217833"/>
            <a:ext cx="12192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I still </a:t>
            </a:r>
            <a:r>
              <a:rPr lang="de-DE" dirty="0" err="1"/>
              <a:t>need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compensate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not </a:t>
            </a:r>
            <a:r>
              <a:rPr lang="de-DE" dirty="0" err="1"/>
              <a:t>working</a:t>
            </a:r>
            <a:r>
              <a:rPr lang="de-DE" dirty="0"/>
              <a:t> </a:t>
            </a:r>
            <a:r>
              <a:rPr lang="de-DE" dirty="0" err="1"/>
              <a:t>pixels</a:t>
            </a:r>
            <a:r>
              <a:rPr lang="de-DE" dirty="0"/>
              <a:t>, </a:t>
            </a:r>
            <a:r>
              <a:rPr lang="de-DE" dirty="0" err="1"/>
              <a:t>normalize</a:t>
            </a:r>
            <a:r>
              <a:rPr lang="de-DE" dirty="0"/>
              <a:t> </a:t>
            </a:r>
            <a:r>
              <a:rPr lang="de-DE" dirty="0" err="1"/>
              <a:t>everything</a:t>
            </a:r>
            <a:r>
              <a:rPr lang="de-DE" dirty="0"/>
              <a:t>, and </a:t>
            </a:r>
            <a:r>
              <a:rPr lang="de-DE" dirty="0" err="1"/>
              <a:t>mirror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image</a:t>
            </a:r>
            <a:r>
              <a:rPr lang="de-DE" dirty="0"/>
              <a:t> (</a:t>
            </a:r>
            <a:r>
              <a:rPr lang="de-DE" dirty="0" err="1"/>
              <a:t>since</a:t>
            </a:r>
            <a:r>
              <a:rPr lang="de-DE" dirty="0"/>
              <a:t> </a:t>
            </a:r>
            <a:r>
              <a:rPr lang="de-DE" dirty="0" err="1"/>
              <a:t>it‘s</a:t>
            </a:r>
            <a:r>
              <a:rPr lang="de-DE" dirty="0"/>
              <a:t> </a:t>
            </a:r>
            <a:r>
              <a:rPr lang="de-DE" dirty="0" err="1"/>
              <a:t>false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perspective</a:t>
            </a:r>
            <a:r>
              <a:rPr lang="de-DE" dirty="0"/>
              <a:t>). </a:t>
            </a:r>
          </a:p>
          <a:p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other</a:t>
            </a:r>
            <a:r>
              <a:rPr lang="de-DE" dirty="0"/>
              <a:t> </a:t>
            </a:r>
            <a:r>
              <a:rPr lang="de-DE" dirty="0" err="1"/>
              <a:t>remark</a:t>
            </a:r>
            <a:r>
              <a:rPr lang="de-DE" dirty="0"/>
              <a:t>: The logo was </a:t>
            </a:r>
            <a:r>
              <a:rPr lang="de-DE" dirty="0" err="1"/>
              <a:t>too</a:t>
            </a:r>
            <a:r>
              <a:rPr lang="de-DE" dirty="0"/>
              <a:t> </a:t>
            </a:r>
            <a:r>
              <a:rPr lang="de-DE" dirty="0" err="1"/>
              <a:t>thin</a:t>
            </a:r>
            <a:r>
              <a:rPr lang="de-DE" dirty="0"/>
              <a:t> and </a:t>
            </a:r>
            <a:r>
              <a:rPr lang="de-DE" dirty="0" err="1"/>
              <a:t>thus</a:t>
            </a:r>
            <a:r>
              <a:rPr lang="de-DE" dirty="0"/>
              <a:t> </a:t>
            </a:r>
            <a:r>
              <a:rPr lang="de-DE" dirty="0" err="1"/>
              <a:t>did</a:t>
            </a:r>
            <a:r>
              <a:rPr lang="de-DE" dirty="0"/>
              <a:t> not </a:t>
            </a:r>
            <a:r>
              <a:rPr lang="de-DE" dirty="0" err="1"/>
              <a:t>absorb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proton</a:t>
            </a:r>
            <a:r>
              <a:rPr lang="de-DE" dirty="0"/>
              <a:t> beam.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thus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a </a:t>
            </a:r>
            <a:r>
              <a:rPr lang="de-DE" dirty="0" err="1"/>
              <a:t>contrast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red</a:t>
            </a:r>
            <a:r>
              <a:rPr lang="de-DE" dirty="0"/>
              <a:t> (</a:t>
            </a:r>
            <a:r>
              <a:rPr lang="de-DE" dirty="0" err="1"/>
              <a:t>protons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lower</a:t>
            </a:r>
            <a:r>
              <a:rPr lang="de-DE" dirty="0"/>
              <a:t> </a:t>
            </a:r>
            <a:r>
              <a:rPr lang="de-DE" dirty="0" err="1"/>
              <a:t>energy</a:t>
            </a:r>
            <a:r>
              <a:rPr lang="de-DE" dirty="0"/>
              <a:t>)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grey</a:t>
            </a:r>
            <a:r>
              <a:rPr lang="de-DE" dirty="0"/>
              <a:t> (open </a:t>
            </a:r>
            <a:r>
              <a:rPr lang="de-DE" dirty="0" err="1"/>
              <a:t>proton</a:t>
            </a:r>
            <a:r>
              <a:rPr lang="de-DE" dirty="0"/>
              <a:t> beam). And </a:t>
            </a:r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density</a:t>
            </a:r>
            <a:r>
              <a:rPr lang="de-DE" dirty="0"/>
              <a:t> </a:t>
            </a:r>
            <a:r>
              <a:rPr lang="de-DE" dirty="0" err="1"/>
              <a:t>fluctuations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logo </a:t>
            </a:r>
            <a:r>
              <a:rPr lang="de-DE" dirty="0" err="1"/>
              <a:t>make</a:t>
            </a:r>
            <a:r>
              <a:rPr lang="de-DE" dirty="0"/>
              <a:t> </a:t>
            </a:r>
            <a:r>
              <a:rPr lang="de-DE" dirty="0" err="1"/>
              <a:t>parts</a:t>
            </a:r>
            <a:r>
              <a:rPr lang="de-DE" dirty="0"/>
              <a:t> </a:t>
            </a:r>
            <a:r>
              <a:rPr lang="de-DE" dirty="0" err="1"/>
              <a:t>harder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recognize</a:t>
            </a:r>
            <a:r>
              <a:rPr lang="de-DE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18392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15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D85C690-0D23-2ACD-AC66-F15DB93ECBE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General </a:t>
            </a:r>
            <a:r>
              <a:rPr lang="de-DE" dirty="0" err="1"/>
              <a:t>remarks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9039208-3E34-0F6E-FD61-4A442EF77D4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352843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1EB514-1CB1-8C14-7C76-E5613D9B94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General </a:t>
            </a:r>
            <a:r>
              <a:rPr lang="de-DE" dirty="0" err="1"/>
              <a:t>stuff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B8112C9-6589-B383-399B-AEEDF9765D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Logbooks</a:t>
            </a:r>
            <a:r>
              <a:rPr lang="de-DE" dirty="0"/>
              <a:t> will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scanned</a:t>
            </a:r>
            <a:r>
              <a:rPr lang="de-DE" dirty="0"/>
              <a:t> and </a:t>
            </a:r>
            <a:r>
              <a:rPr lang="de-DE" dirty="0" err="1"/>
              <a:t>made</a:t>
            </a:r>
            <a:r>
              <a:rPr lang="de-DE" dirty="0"/>
              <a:t> </a:t>
            </a:r>
            <a:r>
              <a:rPr lang="de-DE" dirty="0" err="1"/>
              <a:t>available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.</a:t>
            </a:r>
          </a:p>
          <a:p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need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discuss</a:t>
            </a:r>
            <a:r>
              <a:rPr lang="de-DE" dirty="0"/>
              <a:t> </a:t>
            </a:r>
            <a:r>
              <a:rPr lang="de-DE" dirty="0" err="1"/>
              <a:t>conferences</a:t>
            </a:r>
            <a:r>
              <a:rPr lang="de-DE" dirty="0"/>
              <a:t>/</a:t>
            </a:r>
            <a:r>
              <a:rPr lang="de-DE" dirty="0" err="1"/>
              <a:t>papers</a:t>
            </a:r>
            <a:r>
              <a:rPr lang="de-DE" dirty="0"/>
              <a:t>,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already</a:t>
            </a:r>
            <a:r>
              <a:rPr lang="de-DE" dirty="0"/>
              <a:t> </a:t>
            </a:r>
            <a:r>
              <a:rPr lang="de-DE" dirty="0" err="1"/>
              <a:t>talked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Matilde, Maxime &amp; Stéphane.</a:t>
            </a:r>
          </a:p>
        </p:txBody>
      </p:sp>
    </p:spTree>
    <p:extLst>
      <p:ext uri="{BB962C8B-B14F-4D97-AF65-F5344CB8AC3E}">
        <p14:creationId xmlns:p14="http://schemas.microsoft.com/office/powerpoint/2010/main" val="13931094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9CA7C6-DD43-95E4-7099-260EF1A05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plot</a:t>
            </a:r>
            <a:r>
              <a:rPr lang="de-DE" dirty="0"/>
              <a:t>-style </a:t>
            </a:r>
            <a:r>
              <a:rPr lang="de-DE" dirty="0" err="1"/>
              <a:t>remarks</a:t>
            </a:r>
            <a:r>
              <a:rPr lang="de-DE" dirty="0"/>
              <a:t> (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side</a:t>
            </a:r>
            <a:r>
              <a:rPr lang="de-DE" dirty="0"/>
              <a:t>?)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22D12EE-F302-EA6F-F988-BF8639187E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9844"/>
            <a:ext cx="10515600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de-DE" dirty="0"/>
              <a:t>I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quickly</a:t>
            </a:r>
            <a:r>
              <a:rPr lang="de-DE" dirty="0"/>
              <a:t> </a:t>
            </a:r>
            <a:r>
              <a:rPr lang="de-DE" dirty="0" err="1"/>
              <a:t>change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colour</a:t>
            </a:r>
            <a:r>
              <a:rPr lang="de-DE" dirty="0"/>
              <a:t> </a:t>
            </a:r>
            <a:r>
              <a:rPr lang="de-DE" dirty="0" err="1"/>
              <a:t>scale</a:t>
            </a:r>
            <a:r>
              <a:rPr lang="de-DE" dirty="0"/>
              <a:t>, </a:t>
            </a:r>
            <a:r>
              <a:rPr lang="de-DE" dirty="0" err="1"/>
              <a:t>format</a:t>
            </a:r>
            <a:r>
              <a:rPr lang="de-DE" dirty="0"/>
              <a:t>, etc. ,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my</a:t>
            </a:r>
            <a:r>
              <a:rPr lang="de-DE" dirty="0"/>
              <a:t> </a:t>
            </a:r>
            <a:r>
              <a:rPr lang="de-DE" dirty="0" err="1"/>
              <a:t>result</a:t>
            </a:r>
            <a:r>
              <a:rPr lang="de-DE" dirty="0"/>
              <a:t> </a:t>
            </a:r>
            <a:r>
              <a:rPr lang="de-DE" dirty="0" err="1"/>
              <a:t>plots</a:t>
            </a:r>
            <a:r>
              <a:rPr lang="de-DE" dirty="0"/>
              <a:t> (</a:t>
            </a:r>
            <a:r>
              <a:rPr lang="de-DE" dirty="0" err="1"/>
              <a:t>made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Matplotlib</a:t>
            </a:r>
            <a:r>
              <a:rPr lang="de-DE" dirty="0"/>
              <a:t>). So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remarks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suggestions</a:t>
            </a:r>
            <a:r>
              <a:rPr lang="de-DE" dirty="0"/>
              <a:t>, … </a:t>
            </a:r>
            <a:r>
              <a:rPr lang="de-DE" dirty="0" err="1"/>
              <a:t>please</a:t>
            </a:r>
            <a:r>
              <a:rPr lang="de-DE" dirty="0"/>
              <a:t> </a:t>
            </a:r>
            <a:r>
              <a:rPr lang="de-DE" dirty="0" err="1"/>
              <a:t>let</a:t>
            </a:r>
            <a:r>
              <a:rPr lang="de-DE" dirty="0"/>
              <a:t> </a:t>
            </a:r>
            <a:r>
              <a:rPr lang="de-DE" dirty="0" err="1"/>
              <a:t>me</a:t>
            </a:r>
            <a:r>
              <a:rPr lang="de-DE" dirty="0"/>
              <a:t> </a:t>
            </a:r>
            <a:r>
              <a:rPr lang="de-DE" dirty="0" err="1"/>
              <a:t>know</a:t>
            </a:r>
            <a:r>
              <a:rPr lang="de-DE" dirty="0"/>
              <a:t>. Maybe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discuss</a:t>
            </a:r>
            <a:r>
              <a:rPr lang="de-DE" dirty="0"/>
              <a:t> </a:t>
            </a:r>
            <a:r>
              <a:rPr lang="de-DE" dirty="0" err="1"/>
              <a:t>some</a:t>
            </a:r>
            <a:r>
              <a:rPr lang="de-DE" dirty="0"/>
              <a:t> uniform </a:t>
            </a:r>
            <a:r>
              <a:rPr lang="de-DE" dirty="0" err="1"/>
              <a:t>plot</a:t>
            </a:r>
            <a:r>
              <a:rPr lang="de-DE" dirty="0"/>
              <a:t> </a:t>
            </a:r>
            <a:r>
              <a:rPr lang="de-DE" dirty="0" err="1"/>
              <a:t>styles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MATRIX </a:t>
            </a:r>
            <a:r>
              <a:rPr lang="de-DE" dirty="0" err="1"/>
              <a:t>project</a:t>
            </a:r>
            <a:r>
              <a:rPr lang="de-DE" dirty="0"/>
              <a:t>.</a:t>
            </a:r>
          </a:p>
          <a:p>
            <a:r>
              <a:rPr lang="de-DE" dirty="0"/>
              <a:t>E.g.: I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put</a:t>
            </a:r>
            <a:r>
              <a:rPr lang="de-DE" dirty="0"/>
              <a:t> </a:t>
            </a:r>
            <a:r>
              <a:rPr lang="de-DE" dirty="0" err="1"/>
              <a:t>every</a:t>
            </a:r>
            <a:r>
              <a:rPr lang="de-DE" dirty="0"/>
              <a:t> </a:t>
            </a:r>
            <a:r>
              <a:rPr lang="de-DE" dirty="0" err="1"/>
              <a:t>colour</a:t>
            </a:r>
            <a:r>
              <a:rPr lang="de-DE" dirty="0"/>
              <a:t> </a:t>
            </a:r>
            <a:r>
              <a:rPr lang="de-DE" dirty="0" err="1"/>
              <a:t>scale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intensity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images</a:t>
            </a:r>
            <a:r>
              <a:rPr lang="de-DE" dirty="0"/>
              <a:t>/</a:t>
            </a:r>
            <a:r>
              <a:rPr lang="de-DE" dirty="0" err="1"/>
              <a:t>videos</a:t>
            </a:r>
            <a:r>
              <a:rPr lang="de-DE" dirty="0"/>
              <a:t>. I </a:t>
            </a:r>
            <a:r>
              <a:rPr lang="de-DE" dirty="0" err="1"/>
              <a:t>suggest</a:t>
            </a:r>
            <a:r>
              <a:rPr lang="de-DE" dirty="0"/>
              <a:t> </a:t>
            </a:r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perceptually</a:t>
            </a:r>
            <a:r>
              <a:rPr lang="de-DE" dirty="0"/>
              <a:t> uniform </a:t>
            </a:r>
            <a:r>
              <a:rPr lang="de-DE" dirty="0" err="1"/>
              <a:t>scales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described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>
                <a:hlinkClick r:id="rId2"/>
              </a:rPr>
              <a:t>https://seaborn.pydata.org/tutorial/color_palettes.html</a:t>
            </a:r>
            <a:endParaRPr lang="de-DE" dirty="0"/>
          </a:p>
          <a:p>
            <a:pPr marL="0" indent="0">
              <a:buNone/>
            </a:pPr>
            <a:r>
              <a:rPr lang="de-DE" dirty="0"/>
              <a:t>  (I </a:t>
            </a:r>
            <a:r>
              <a:rPr lang="de-DE" dirty="0" err="1"/>
              <a:t>try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avoid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quite</a:t>
            </a:r>
            <a:r>
              <a:rPr lang="de-DE" dirty="0"/>
              <a:t> </a:t>
            </a:r>
            <a:r>
              <a:rPr lang="de-DE" dirty="0" err="1"/>
              <a:t>often</a:t>
            </a:r>
            <a:r>
              <a:rPr lang="de-DE" dirty="0"/>
              <a:t> </a:t>
            </a:r>
            <a:r>
              <a:rPr lang="de-DE" dirty="0" err="1"/>
              <a:t>used</a:t>
            </a:r>
            <a:r>
              <a:rPr lang="de-DE" dirty="0"/>
              <a:t> </a:t>
            </a:r>
            <a:r>
              <a:rPr lang="de-DE" dirty="0" err="1"/>
              <a:t>rainbow</a:t>
            </a:r>
            <a:r>
              <a:rPr lang="de-DE" dirty="0"/>
              <a:t> </a:t>
            </a:r>
            <a:r>
              <a:rPr lang="de-DE" dirty="0" err="1"/>
              <a:t>scale</a:t>
            </a:r>
            <a:r>
              <a:rPr lang="de-DE" dirty="0"/>
              <a:t> </a:t>
            </a:r>
            <a:r>
              <a:rPr lang="de-DE" dirty="0" err="1"/>
              <a:t>because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green</a:t>
            </a:r>
            <a:r>
              <a:rPr lang="de-DE" dirty="0"/>
              <a:t> </a:t>
            </a:r>
            <a:r>
              <a:rPr lang="de-DE" dirty="0" err="1"/>
              <a:t>part</a:t>
            </a:r>
            <a:r>
              <a:rPr lang="de-DE" dirty="0"/>
              <a:t> </a:t>
            </a:r>
            <a:r>
              <a:rPr lang="de-DE" dirty="0" err="1"/>
              <a:t>that's</a:t>
            </a:r>
            <a:r>
              <a:rPr lang="de-DE" dirty="0"/>
              <a:t> </a:t>
            </a:r>
            <a:r>
              <a:rPr lang="de-DE" dirty="0" err="1"/>
              <a:t>recognised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eye</a:t>
            </a:r>
            <a:r>
              <a:rPr lang="de-DE" dirty="0"/>
              <a:t>.)</a:t>
            </a:r>
          </a:p>
          <a:p>
            <a:pPr marL="0" indent="0">
              <a:buNone/>
            </a:pP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also possible </a:t>
            </a:r>
            <a:r>
              <a:rPr lang="de-DE" dirty="0" err="1"/>
              <a:t>to</a:t>
            </a:r>
            <a:r>
              <a:rPr lang="de-DE" dirty="0"/>
              <a:t> design </a:t>
            </a:r>
            <a:r>
              <a:rPr lang="de-DE" dirty="0" err="1"/>
              <a:t>any</a:t>
            </a:r>
            <a:r>
              <a:rPr lang="de-DE" dirty="0"/>
              <a:t> </a:t>
            </a:r>
            <a:r>
              <a:rPr lang="de-DE" dirty="0" err="1"/>
              <a:t>colour</a:t>
            </a:r>
            <a:r>
              <a:rPr lang="de-DE" dirty="0"/>
              <a:t> </a:t>
            </a:r>
            <a:r>
              <a:rPr lang="de-DE" dirty="0" err="1"/>
              <a:t>scale</a:t>
            </a:r>
            <a:r>
              <a:rPr lang="de-DE" dirty="0"/>
              <a:t> on </a:t>
            </a:r>
            <a:r>
              <a:rPr lang="de-DE" dirty="0" err="1"/>
              <a:t>our</a:t>
            </a:r>
            <a:r>
              <a:rPr lang="de-DE" dirty="0"/>
              <a:t> own </a:t>
            </a:r>
            <a:r>
              <a:rPr lang="de-DE" dirty="0" err="1"/>
              <a:t>by</a:t>
            </a:r>
            <a:r>
              <a:rPr lang="de-DE" dirty="0"/>
              <a:t> just </a:t>
            </a:r>
            <a:r>
              <a:rPr lang="de-DE" dirty="0" err="1"/>
              <a:t>handing</a:t>
            </a:r>
            <a:r>
              <a:rPr lang="de-DE" dirty="0"/>
              <a:t> </a:t>
            </a:r>
            <a:r>
              <a:rPr lang="de-DE" dirty="0" err="1"/>
              <a:t>Matplotlib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colours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should</a:t>
            </a:r>
            <a:r>
              <a:rPr lang="de-DE" dirty="0"/>
              <a:t> </a:t>
            </a:r>
            <a:r>
              <a:rPr lang="de-DE" dirty="0" err="1"/>
              <a:t>vary</a:t>
            </a:r>
            <a:r>
              <a:rPr lang="de-DE" dirty="0"/>
              <a:t> in </a:t>
            </a:r>
            <a:r>
              <a:rPr lang="de-DE" dirty="0" err="1"/>
              <a:t>between</a:t>
            </a:r>
            <a:r>
              <a:rPr lang="de-DE" dirty="0"/>
              <a:t>.</a:t>
            </a:r>
          </a:p>
          <a:p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EE97DDA5-9DD4-7951-60D9-890FDA2FCE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5869347"/>
            <a:ext cx="5080000" cy="63500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B3DA7A0C-D369-8334-3C87-83157D39B3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5846980"/>
            <a:ext cx="5080000" cy="635000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E0C9A9C4-8AD3-7960-A247-4F4FE35BB786}"/>
              </a:ext>
            </a:extLst>
          </p:cNvPr>
          <p:cNvSpPr txBox="1"/>
          <p:nvPr/>
        </p:nvSpPr>
        <p:spPr>
          <a:xfrm>
            <a:off x="609658" y="6462060"/>
            <a:ext cx="10972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examples</a:t>
            </a:r>
            <a:r>
              <a:rPr lang="de-DE" dirty="0"/>
              <a:t>: These 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uniform and </a:t>
            </a:r>
            <a:r>
              <a:rPr lang="de-DE" dirty="0" err="1"/>
              <a:t>avoid</a:t>
            </a:r>
            <a:r>
              <a:rPr lang="de-DE" dirty="0"/>
              <a:t> light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dark</a:t>
            </a:r>
            <a:r>
              <a:rPr lang="de-DE" dirty="0"/>
              <a:t> </a:t>
            </a:r>
            <a:r>
              <a:rPr lang="de-DE" dirty="0" err="1"/>
              <a:t>shades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could</a:t>
            </a:r>
            <a:r>
              <a:rPr lang="de-DE" dirty="0"/>
              <a:t> </a:t>
            </a:r>
            <a:r>
              <a:rPr lang="de-DE" dirty="0" err="1"/>
              <a:t>vanish</a:t>
            </a:r>
            <a:r>
              <a:rPr lang="de-DE" dirty="0"/>
              <a:t> </a:t>
            </a:r>
            <a:r>
              <a:rPr lang="de-DE" dirty="0" err="1"/>
              <a:t>before</a:t>
            </a:r>
            <a:r>
              <a:rPr lang="de-DE" dirty="0"/>
              <a:t> a </a:t>
            </a:r>
            <a:r>
              <a:rPr lang="de-DE" dirty="0" err="1"/>
              <a:t>background</a:t>
            </a:r>
            <a:r>
              <a:rPr lang="de-DE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957047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EE40B31-6561-61FE-41FE-F4ED796F5D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97658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de-DE" dirty="0"/>
              <a:t>11/10/24: </a:t>
            </a:r>
            <a:r>
              <a:rPr lang="de-DE" dirty="0" err="1"/>
              <a:t>matrix</a:t>
            </a:r>
            <a:r>
              <a:rPr lang="de-DE" dirty="0"/>
              <a:t> 11x11 1x1 mm</a:t>
            </a:r>
            <a:r>
              <a:rPr lang="de-DE" baseline="30000" dirty="0"/>
              <a:t>2</a:t>
            </a:r>
            <a:r>
              <a:rPr lang="de-DE" dirty="0"/>
              <a:t> #1</a:t>
            </a:r>
          </a:p>
          <a:p>
            <a:r>
              <a:rPr lang="de-DE" dirty="0" err="1"/>
              <a:t>Voltage</a:t>
            </a:r>
            <a:r>
              <a:rPr lang="de-DE" dirty="0"/>
              <a:t> </a:t>
            </a:r>
            <a:r>
              <a:rPr lang="de-DE" dirty="0" err="1"/>
              <a:t>scans</a:t>
            </a:r>
            <a:endParaRPr lang="de-DE" dirty="0"/>
          </a:p>
          <a:p>
            <a:r>
              <a:rPr lang="de-DE" dirty="0"/>
              <a:t>x and </a:t>
            </a:r>
            <a:r>
              <a:rPr lang="de-DE" dirty="0" err="1"/>
              <a:t>y</a:t>
            </a:r>
            <a:r>
              <a:rPr lang="de-DE" dirty="0"/>
              <a:t>-translation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diffused</a:t>
            </a:r>
            <a:r>
              <a:rPr lang="de-DE" dirty="0"/>
              <a:t> beam</a:t>
            </a:r>
          </a:p>
          <a:p>
            <a:r>
              <a:rPr lang="de-DE" dirty="0" err="1"/>
              <a:t>xy</a:t>
            </a:r>
            <a:r>
              <a:rPr lang="de-DE" dirty="0"/>
              <a:t> </a:t>
            </a:r>
            <a:r>
              <a:rPr lang="de-DE" dirty="0" err="1"/>
              <a:t>scan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beam </a:t>
            </a:r>
            <a:r>
              <a:rPr lang="de-DE" dirty="0" err="1"/>
              <a:t>to</a:t>
            </a:r>
            <a:r>
              <a:rPr lang="de-DE" dirty="0"/>
              <a:t> puzzle </a:t>
            </a:r>
            <a:r>
              <a:rPr lang="de-DE" dirty="0" err="1"/>
              <a:t>into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picture</a:t>
            </a:r>
            <a:r>
              <a:rPr lang="de-DE" dirty="0"/>
              <a:t> (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less</a:t>
            </a:r>
            <a:r>
              <a:rPr lang="de-DE" dirty="0"/>
              <a:t> time </a:t>
            </a:r>
            <a:r>
              <a:rPr lang="de-DE" dirty="0" err="1"/>
              <a:t>requirement</a:t>
            </a:r>
            <a:r>
              <a:rPr lang="de-DE" dirty="0"/>
              <a:t> </a:t>
            </a:r>
            <a:r>
              <a:rPr lang="de-DE" dirty="0" err="1"/>
              <a:t>than</a:t>
            </a:r>
            <a:r>
              <a:rPr lang="de-DE" dirty="0"/>
              <a:t> </a:t>
            </a:r>
            <a:r>
              <a:rPr lang="de-DE" dirty="0" err="1"/>
              <a:t>scan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linear </a:t>
            </a:r>
            <a:r>
              <a:rPr lang="de-DE" dirty="0" err="1"/>
              <a:t>array</a:t>
            </a:r>
            <a:r>
              <a:rPr lang="de-DE" dirty="0"/>
              <a:t>)</a:t>
            </a:r>
          </a:p>
          <a:p>
            <a:r>
              <a:rPr lang="de-DE" dirty="0" err="1"/>
              <a:t>movie</a:t>
            </a:r>
            <a:r>
              <a:rPr lang="de-DE" dirty="0"/>
              <a:t> </a:t>
            </a:r>
            <a:r>
              <a:rPr lang="de-DE" dirty="0" err="1"/>
              <a:t>scan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beam (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fixed</a:t>
            </a:r>
            <a:r>
              <a:rPr lang="de-DE" dirty="0"/>
              <a:t> </a:t>
            </a:r>
            <a:r>
              <a:rPr lang="de-DE" dirty="0" err="1"/>
              <a:t>position</a:t>
            </a:r>
            <a:r>
              <a:rPr lang="de-DE" dirty="0"/>
              <a:t>, but </a:t>
            </a:r>
            <a:r>
              <a:rPr lang="de-DE" dirty="0" err="1"/>
              <a:t>several</a:t>
            </a:r>
            <a:r>
              <a:rPr lang="de-DE" dirty="0"/>
              <a:t> </a:t>
            </a:r>
            <a:r>
              <a:rPr lang="de-DE" dirty="0" err="1"/>
              <a:t>changes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beam </a:t>
            </a:r>
            <a:r>
              <a:rPr lang="de-DE" dirty="0" err="1"/>
              <a:t>during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long</a:t>
            </a:r>
            <a:r>
              <a:rPr lang="de-DE" dirty="0"/>
              <a:t> </a:t>
            </a:r>
            <a:r>
              <a:rPr lang="de-DE" dirty="0" err="1"/>
              <a:t>scan</a:t>
            </a:r>
            <a:r>
              <a:rPr lang="de-DE" dirty="0"/>
              <a:t> ~1500 </a:t>
            </a:r>
            <a:r>
              <a:rPr lang="de-DE" dirty="0" err="1"/>
              <a:t>frames</a:t>
            </a:r>
            <a:r>
              <a:rPr lang="de-DE" dirty="0"/>
              <a:t> </a:t>
            </a:r>
            <a:r>
              <a:rPr lang="de-DE" dirty="0" err="1"/>
              <a:t>over</a:t>
            </a:r>
            <a:r>
              <a:rPr lang="de-DE" dirty="0"/>
              <a:t> ~ 20 </a:t>
            </a:r>
            <a:r>
              <a:rPr lang="de-DE" dirty="0" err="1"/>
              <a:t>minutes</a:t>
            </a:r>
            <a:r>
              <a:rPr lang="de-DE" dirty="0"/>
              <a:t>)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36320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A343C8-8512-51E4-4569-753339C35E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25C6CBC-37EA-98C0-6608-156DEACA2F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97657"/>
            <a:ext cx="10515600" cy="5765147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de-DE" dirty="0"/>
              <a:t>21/10/24: </a:t>
            </a:r>
            <a:r>
              <a:rPr lang="de-DE" dirty="0" err="1"/>
              <a:t>matrix</a:t>
            </a:r>
            <a:r>
              <a:rPr lang="de-DE" dirty="0"/>
              <a:t> 11x11 0.5x0.5 mm</a:t>
            </a:r>
            <a:r>
              <a:rPr lang="de-DE" baseline="30000" dirty="0"/>
              <a:t>2</a:t>
            </a:r>
            <a:r>
              <a:rPr lang="de-DE" dirty="0"/>
              <a:t> #1</a:t>
            </a:r>
          </a:p>
          <a:p>
            <a:r>
              <a:rPr lang="de-DE" dirty="0" err="1"/>
              <a:t>Voltage</a:t>
            </a:r>
            <a:r>
              <a:rPr lang="de-DE" dirty="0"/>
              <a:t> </a:t>
            </a:r>
            <a:r>
              <a:rPr lang="de-DE" dirty="0" err="1"/>
              <a:t>scans</a:t>
            </a:r>
            <a:r>
              <a:rPr lang="de-DE" dirty="0"/>
              <a:t> + </a:t>
            </a:r>
            <a:r>
              <a:rPr lang="de-DE" dirty="0" err="1"/>
              <a:t>voltage</a:t>
            </a:r>
            <a:r>
              <a:rPr lang="de-DE" dirty="0"/>
              <a:t> </a:t>
            </a:r>
            <a:r>
              <a:rPr lang="de-DE" dirty="0" err="1"/>
              <a:t>dependent</a:t>
            </a:r>
            <a:r>
              <a:rPr lang="de-DE" dirty="0"/>
              <a:t> </a:t>
            </a:r>
            <a:r>
              <a:rPr lang="de-DE" dirty="0" err="1"/>
              <a:t>linearity</a:t>
            </a:r>
            <a:endParaRPr lang="de-DE" dirty="0"/>
          </a:p>
          <a:p>
            <a:r>
              <a:rPr lang="de-DE" dirty="0" err="1"/>
              <a:t>y-translated</a:t>
            </a:r>
            <a:r>
              <a:rPr lang="de-DE" dirty="0"/>
              <a:t> </a:t>
            </a:r>
            <a:r>
              <a:rPr lang="de-DE" dirty="0" err="1"/>
              <a:t>scan</a:t>
            </a:r>
            <a:endParaRPr lang="de-DE" dirty="0"/>
          </a:p>
          <a:p>
            <a:r>
              <a:rPr lang="de-DE" dirty="0" err="1"/>
              <a:t>xy</a:t>
            </a:r>
            <a:r>
              <a:rPr lang="de-DE" dirty="0"/>
              <a:t> </a:t>
            </a:r>
            <a:r>
              <a:rPr lang="de-DE" dirty="0" err="1"/>
              <a:t>scans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round</a:t>
            </a:r>
            <a:r>
              <a:rPr lang="de-DE" dirty="0"/>
              <a:t> </a:t>
            </a:r>
            <a:r>
              <a:rPr lang="de-DE" dirty="0" err="1"/>
              <a:t>aperture</a:t>
            </a:r>
            <a:r>
              <a:rPr lang="de-DE" dirty="0"/>
              <a:t> and </a:t>
            </a:r>
            <a:r>
              <a:rPr lang="de-DE" dirty="0" err="1"/>
              <a:t>star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misc</a:t>
            </a:r>
            <a:r>
              <a:rPr lang="de-DE" dirty="0"/>
              <a:t> </a:t>
            </a:r>
            <a:r>
              <a:rPr lang="de-DE" dirty="0" err="1"/>
              <a:t>shape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steps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half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diodes</a:t>
            </a:r>
            <a:r>
              <a:rPr lang="de-DE" dirty="0"/>
              <a:t> </a:t>
            </a:r>
            <a:r>
              <a:rPr lang="de-DE" dirty="0" err="1"/>
              <a:t>size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super-resolution</a:t>
            </a:r>
          </a:p>
          <a:p>
            <a:r>
              <a:rPr lang="de-DE" dirty="0" err="1"/>
              <a:t>movie</a:t>
            </a:r>
            <a:r>
              <a:rPr lang="de-DE" dirty="0"/>
              <a:t> </a:t>
            </a:r>
            <a:r>
              <a:rPr lang="de-DE" dirty="0" err="1"/>
              <a:t>scan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beam </a:t>
            </a:r>
            <a:r>
              <a:rPr lang="de-DE" dirty="0" err="1"/>
              <a:t>over</a:t>
            </a:r>
            <a:r>
              <a:rPr lang="de-DE" dirty="0"/>
              <a:t> lunch (</a:t>
            </a:r>
            <a:r>
              <a:rPr lang="de-DE" dirty="0" err="1"/>
              <a:t>unchanged</a:t>
            </a:r>
            <a:r>
              <a:rPr lang="de-DE" dirty="0"/>
              <a:t> beam) + </a:t>
            </a:r>
            <a:r>
              <a:rPr lang="de-DE" dirty="0" err="1"/>
              <a:t>Gafchromic</a:t>
            </a:r>
            <a:endParaRPr lang="de-DE" dirty="0"/>
          </a:p>
          <a:p>
            <a:r>
              <a:rPr lang="de-DE" dirty="0" err="1"/>
              <a:t>scans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middle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undiffused</a:t>
            </a:r>
            <a:r>
              <a:rPr lang="de-DE" dirty="0"/>
              <a:t> beam at different </a:t>
            </a:r>
            <a:r>
              <a:rPr lang="de-DE" dirty="0" err="1"/>
              <a:t>proton</a:t>
            </a:r>
            <a:r>
              <a:rPr lang="de-DE" dirty="0"/>
              <a:t> </a:t>
            </a:r>
            <a:r>
              <a:rPr lang="de-DE" dirty="0" err="1"/>
              <a:t>energies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wheel</a:t>
            </a:r>
            <a:r>
              <a:rPr lang="de-DE" dirty="0"/>
              <a:t> (7 </a:t>
            </a:r>
            <a:r>
              <a:rPr lang="de-DE" dirty="0" err="1"/>
              <a:t>energies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23.7 </a:t>
            </a:r>
            <a:r>
              <a:rPr lang="de-DE" dirty="0" err="1"/>
              <a:t>to</a:t>
            </a:r>
            <a:r>
              <a:rPr lang="de-DE" dirty="0"/>
              <a:t> 3.5 MeV) – </a:t>
            </a: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changes</a:t>
            </a:r>
            <a:r>
              <a:rPr lang="de-DE" dirty="0"/>
              <a:t> in </a:t>
            </a:r>
            <a:r>
              <a:rPr lang="de-DE" dirty="0" err="1"/>
              <a:t>terms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signal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noise</a:t>
            </a:r>
            <a:r>
              <a:rPr lang="de-DE" dirty="0"/>
              <a:t> </a:t>
            </a:r>
            <a:r>
              <a:rPr lang="de-DE" dirty="0" err="1"/>
              <a:t>ratio</a:t>
            </a:r>
            <a:r>
              <a:rPr lang="de-DE" dirty="0"/>
              <a:t>? </a:t>
            </a: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learn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energy</a:t>
            </a:r>
            <a:r>
              <a:rPr lang="de-DE" dirty="0"/>
              <a:t> </a:t>
            </a:r>
            <a:r>
              <a:rPr lang="de-DE" dirty="0" err="1"/>
              <a:t>resolution</a:t>
            </a:r>
            <a:r>
              <a:rPr lang="de-DE" dirty="0"/>
              <a:t>?</a:t>
            </a:r>
          </a:p>
          <a:p>
            <a:r>
              <a:rPr lang="de-DE" dirty="0" err="1"/>
              <a:t>y</a:t>
            </a:r>
            <a:r>
              <a:rPr lang="de-DE" dirty="0"/>
              <a:t>-translation after all </a:t>
            </a:r>
            <a:r>
              <a:rPr lang="de-DE" dirty="0" err="1"/>
              <a:t>these</a:t>
            </a:r>
            <a:r>
              <a:rPr lang="de-DE" dirty="0"/>
              <a:t> </a:t>
            </a:r>
            <a:r>
              <a:rPr lang="de-DE" dirty="0" err="1"/>
              <a:t>measurements</a:t>
            </a:r>
            <a:endParaRPr lang="de-DE" dirty="0"/>
          </a:p>
          <a:p>
            <a:r>
              <a:rPr lang="de-DE" dirty="0" err="1"/>
              <a:t>linearity</a:t>
            </a:r>
            <a:r>
              <a:rPr lang="de-DE" dirty="0"/>
              <a:t> </a:t>
            </a:r>
            <a:r>
              <a:rPr lang="de-DE" dirty="0" err="1"/>
              <a:t>afterwards</a:t>
            </a:r>
            <a:endParaRPr lang="de-DE" dirty="0"/>
          </a:p>
          <a:p>
            <a:r>
              <a:rPr lang="de-DE" dirty="0" err="1"/>
              <a:t>image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misc</a:t>
            </a:r>
            <a:r>
              <a:rPr lang="de-DE" dirty="0"/>
              <a:t> </a:t>
            </a:r>
            <a:r>
              <a:rPr lang="de-DE" dirty="0" err="1"/>
              <a:t>star</a:t>
            </a:r>
            <a:r>
              <a:rPr lang="de-DE" dirty="0"/>
              <a:t> at </a:t>
            </a:r>
            <a:r>
              <a:rPr lang="de-DE" dirty="0" err="1"/>
              <a:t>the</a:t>
            </a:r>
            <a:r>
              <a:rPr lang="de-DE" dirty="0"/>
              <a:t> 7 </a:t>
            </a:r>
            <a:r>
              <a:rPr lang="de-DE" dirty="0" err="1"/>
              <a:t>chosen</a:t>
            </a:r>
            <a:r>
              <a:rPr lang="de-DE" dirty="0"/>
              <a:t> </a:t>
            </a:r>
            <a:r>
              <a:rPr lang="de-DE" dirty="0" err="1"/>
              <a:t>wheel</a:t>
            </a:r>
            <a:r>
              <a:rPr lang="de-DE" dirty="0"/>
              <a:t> </a:t>
            </a:r>
            <a:r>
              <a:rPr lang="de-DE" dirty="0" err="1"/>
              <a:t>positions</a:t>
            </a:r>
            <a:r>
              <a:rPr lang="de-DE" dirty="0"/>
              <a:t> – </a:t>
            </a:r>
            <a:r>
              <a:rPr lang="de-DE" dirty="0" err="1"/>
              <a:t>image</a:t>
            </a:r>
            <a:r>
              <a:rPr lang="de-DE" dirty="0"/>
              <a:t> </a:t>
            </a:r>
            <a:r>
              <a:rPr lang="de-DE" dirty="0" err="1"/>
              <a:t>quality</a:t>
            </a:r>
            <a:r>
              <a:rPr lang="de-DE" dirty="0"/>
              <a:t> in </a:t>
            </a:r>
            <a:r>
              <a:rPr lang="de-DE" dirty="0" err="1"/>
              <a:t>energy</a:t>
            </a:r>
            <a:r>
              <a:rPr lang="de-DE" dirty="0"/>
              <a:t> </a:t>
            </a:r>
            <a:r>
              <a:rPr lang="de-DE" dirty="0" err="1"/>
              <a:t>dependence</a:t>
            </a:r>
            <a:endParaRPr lang="de-DE" dirty="0"/>
          </a:p>
          <a:p>
            <a:r>
              <a:rPr lang="de-DE" dirty="0"/>
              <a:t>PEEK </a:t>
            </a:r>
            <a:r>
              <a:rPr lang="de-DE" dirty="0" err="1"/>
              <a:t>wedge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all 20 </a:t>
            </a:r>
            <a:r>
              <a:rPr lang="de-DE" dirty="0" err="1"/>
              <a:t>wheel</a:t>
            </a:r>
            <a:r>
              <a:rPr lang="de-DE" dirty="0"/>
              <a:t> </a:t>
            </a:r>
            <a:r>
              <a:rPr lang="de-DE" dirty="0" err="1"/>
              <a:t>positions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y</a:t>
            </a:r>
            <a:r>
              <a:rPr lang="de-DE" dirty="0"/>
              <a:t>-scan</a:t>
            </a:r>
          </a:p>
          <a:p>
            <a:endParaRPr lang="de-DE" dirty="0"/>
          </a:p>
          <a:p>
            <a:pPr marL="0" indent="0">
              <a:buNone/>
            </a:pPr>
            <a:r>
              <a:rPr lang="de-DE" dirty="0"/>
              <a:t>21/10/24: </a:t>
            </a:r>
            <a:r>
              <a:rPr lang="de-DE" dirty="0" err="1"/>
              <a:t>array</a:t>
            </a:r>
            <a:r>
              <a:rPr lang="de-DE" dirty="0"/>
              <a:t> 2x64 0.5x0.5 mm</a:t>
            </a:r>
            <a:r>
              <a:rPr lang="de-DE" baseline="30000" dirty="0"/>
              <a:t>2</a:t>
            </a:r>
            <a:r>
              <a:rPr lang="de-DE" dirty="0"/>
              <a:t> #1</a:t>
            </a:r>
          </a:p>
          <a:p>
            <a:r>
              <a:rPr lang="de-DE" dirty="0"/>
              <a:t>PEEK </a:t>
            </a:r>
            <a:r>
              <a:rPr lang="de-DE" dirty="0" err="1"/>
              <a:t>wedge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all 20 </a:t>
            </a:r>
            <a:r>
              <a:rPr lang="de-DE" dirty="0" err="1"/>
              <a:t>wheel</a:t>
            </a:r>
            <a:r>
              <a:rPr lang="de-DE" dirty="0"/>
              <a:t> </a:t>
            </a:r>
            <a:r>
              <a:rPr lang="de-DE" dirty="0" err="1"/>
              <a:t>positions</a:t>
            </a:r>
            <a:r>
              <a:rPr lang="de-DE" dirty="0"/>
              <a:t> (</a:t>
            </a:r>
            <a:r>
              <a:rPr lang="de-DE" dirty="0" err="1"/>
              <a:t>stationary</a:t>
            </a:r>
            <a:r>
              <a:rPr lang="de-DE" dirty="0"/>
              <a:t>)</a:t>
            </a:r>
          </a:p>
          <a:p>
            <a:pPr marL="0" indent="0">
              <a:buNone/>
            </a:pPr>
            <a:endParaRPr lang="de-DE" dirty="0"/>
          </a:p>
          <a:p>
            <a:endParaRPr lang="de-DE" dirty="0"/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632593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DDB410-7A66-C9F8-064B-744A835935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7E55FFF-F50A-140A-7A26-541CE0FEEB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97657"/>
            <a:ext cx="10515600" cy="6216085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de-DE" dirty="0"/>
              <a:t>22/10/24: </a:t>
            </a:r>
            <a:r>
              <a:rPr lang="de-DE" dirty="0" err="1"/>
              <a:t>array</a:t>
            </a:r>
            <a:r>
              <a:rPr lang="de-DE" dirty="0"/>
              <a:t> 2x64 0.5x0.5 mm</a:t>
            </a:r>
            <a:r>
              <a:rPr lang="de-DE" baseline="30000" dirty="0"/>
              <a:t>2</a:t>
            </a:r>
            <a:r>
              <a:rPr lang="de-DE" dirty="0"/>
              <a:t> #1</a:t>
            </a:r>
          </a:p>
          <a:p>
            <a:r>
              <a:rPr lang="de-DE" dirty="0" err="1"/>
              <a:t>voltage</a:t>
            </a:r>
            <a:r>
              <a:rPr lang="de-DE" dirty="0"/>
              <a:t> </a:t>
            </a:r>
            <a:r>
              <a:rPr lang="de-DE" dirty="0" err="1"/>
              <a:t>scans</a:t>
            </a:r>
            <a:endParaRPr lang="de-DE" dirty="0"/>
          </a:p>
          <a:p>
            <a:r>
              <a:rPr lang="de-DE" dirty="0" err="1"/>
              <a:t>y</a:t>
            </a:r>
            <a:r>
              <a:rPr lang="de-DE" dirty="0"/>
              <a:t>-translation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normalization</a:t>
            </a:r>
            <a:endParaRPr lang="de-DE" dirty="0"/>
          </a:p>
          <a:p>
            <a:r>
              <a:rPr lang="de-DE" dirty="0" err="1"/>
              <a:t>linearity</a:t>
            </a:r>
            <a:r>
              <a:rPr lang="de-DE" dirty="0"/>
              <a:t> in </a:t>
            </a:r>
            <a:r>
              <a:rPr lang="de-DE" dirty="0" err="1"/>
              <a:t>voltage</a:t>
            </a:r>
            <a:r>
              <a:rPr lang="de-DE" dirty="0"/>
              <a:t> </a:t>
            </a:r>
            <a:r>
              <a:rPr lang="de-DE" dirty="0" err="1"/>
              <a:t>dependence</a:t>
            </a:r>
            <a:endParaRPr lang="de-DE" dirty="0"/>
          </a:p>
          <a:p>
            <a:r>
              <a:rPr lang="de-DE" dirty="0" err="1"/>
              <a:t>Gafchromic</a:t>
            </a:r>
            <a:r>
              <a:rPr lang="de-DE" dirty="0"/>
              <a:t> </a:t>
            </a:r>
            <a:r>
              <a:rPr lang="de-DE" dirty="0" err="1"/>
              <a:t>comparisons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: all </a:t>
            </a:r>
            <a:r>
              <a:rPr lang="de-DE" dirty="0" err="1"/>
              <a:t>three</a:t>
            </a:r>
            <a:r>
              <a:rPr lang="de-DE" dirty="0"/>
              <a:t> </a:t>
            </a:r>
            <a:r>
              <a:rPr lang="de-DE" dirty="0" err="1"/>
              <a:t>diffusers</a:t>
            </a:r>
            <a:r>
              <a:rPr lang="de-DE" dirty="0"/>
              <a:t> (40, 200, 400 um); logo, </a:t>
            </a:r>
            <a:r>
              <a:rPr lang="de-DE" dirty="0" err="1"/>
              <a:t>misc</a:t>
            </a:r>
            <a:r>
              <a:rPr lang="de-DE" dirty="0"/>
              <a:t>, PEEK </a:t>
            </a:r>
            <a:r>
              <a:rPr lang="de-DE" dirty="0" err="1"/>
              <a:t>wedge</a:t>
            </a:r>
            <a:r>
              <a:rPr lang="de-DE" dirty="0"/>
              <a:t>, </a:t>
            </a:r>
            <a:r>
              <a:rPr lang="de-DE" dirty="0" err="1"/>
              <a:t>mouse-foot</a:t>
            </a:r>
            <a:r>
              <a:rPr lang="de-DE" dirty="0"/>
              <a:t>, </a:t>
            </a:r>
            <a:r>
              <a:rPr lang="de-DE" dirty="0" err="1"/>
              <a:t>undiffused</a:t>
            </a:r>
            <a:r>
              <a:rPr lang="de-DE" dirty="0"/>
              <a:t> beam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22/10/24: </a:t>
            </a:r>
            <a:r>
              <a:rPr lang="de-DE" dirty="0" err="1"/>
              <a:t>matrix</a:t>
            </a:r>
            <a:r>
              <a:rPr lang="de-DE" dirty="0"/>
              <a:t> 11x11 1x1 mm</a:t>
            </a:r>
            <a:r>
              <a:rPr lang="de-DE" baseline="30000" dirty="0"/>
              <a:t>2</a:t>
            </a:r>
            <a:r>
              <a:rPr lang="de-DE" dirty="0"/>
              <a:t> #2</a:t>
            </a:r>
          </a:p>
          <a:p>
            <a:r>
              <a:rPr lang="de-DE" dirty="0" err="1"/>
              <a:t>voltage</a:t>
            </a:r>
            <a:r>
              <a:rPr lang="de-DE" dirty="0"/>
              <a:t> </a:t>
            </a:r>
            <a:r>
              <a:rPr lang="de-DE" dirty="0" err="1"/>
              <a:t>scans</a:t>
            </a:r>
            <a:endParaRPr lang="de-DE" dirty="0"/>
          </a:p>
          <a:p>
            <a:r>
              <a:rPr lang="de-DE" dirty="0" err="1"/>
              <a:t>y</a:t>
            </a:r>
            <a:r>
              <a:rPr lang="de-DE" dirty="0"/>
              <a:t>-translation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normalization</a:t>
            </a:r>
            <a:endParaRPr lang="de-DE" dirty="0"/>
          </a:p>
          <a:p>
            <a:r>
              <a:rPr lang="de-DE" dirty="0" err="1"/>
              <a:t>movie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beam </a:t>
            </a:r>
            <a:r>
              <a:rPr lang="de-DE" dirty="0" err="1"/>
              <a:t>over</a:t>
            </a:r>
            <a:r>
              <a:rPr lang="de-DE" dirty="0"/>
              <a:t> lunch</a:t>
            </a:r>
          </a:p>
          <a:p>
            <a:r>
              <a:rPr lang="de-DE" dirty="0" err="1"/>
              <a:t>movie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increased</a:t>
            </a:r>
            <a:r>
              <a:rPr lang="de-DE" dirty="0"/>
              <a:t> </a:t>
            </a:r>
            <a:r>
              <a:rPr lang="de-DE" dirty="0" err="1"/>
              <a:t>current</a:t>
            </a:r>
            <a:r>
              <a:rPr lang="de-DE" dirty="0"/>
              <a:t> (</a:t>
            </a:r>
            <a:r>
              <a:rPr lang="de-DE" dirty="0" err="1"/>
              <a:t>increase</a:t>
            </a:r>
            <a:r>
              <a:rPr lang="de-DE" dirty="0"/>
              <a:t> </a:t>
            </a:r>
            <a:r>
              <a:rPr lang="de-DE" dirty="0" err="1"/>
              <a:t>each</a:t>
            </a:r>
            <a:r>
              <a:rPr lang="de-DE" dirty="0"/>
              <a:t> 30 </a:t>
            </a:r>
            <a:r>
              <a:rPr lang="de-DE" dirty="0" err="1"/>
              <a:t>seconds</a:t>
            </a:r>
            <a:r>
              <a:rPr lang="de-DE" dirty="0"/>
              <a:t>, ~1fps, </a:t>
            </a:r>
            <a:r>
              <a:rPr lang="de-DE" dirty="0" err="1"/>
              <a:t>from</a:t>
            </a:r>
            <a:r>
              <a:rPr lang="de-DE" dirty="0"/>
              <a:t> 100 </a:t>
            </a:r>
            <a:r>
              <a:rPr lang="de-DE" dirty="0" err="1"/>
              <a:t>pA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2 </a:t>
            </a:r>
            <a:r>
              <a:rPr lang="de-DE" dirty="0" err="1"/>
              <a:t>nA</a:t>
            </a:r>
            <a:r>
              <a:rPr lang="de-DE" dirty="0"/>
              <a:t>)</a:t>
            </a:r>
          </a:p>
          <a:p>
            <a:r>
              <a:rPr lang="de-DE" dirty="0" err="1"/>
              <a:t>linearity</a:t>
            </a:r>
            <a:r>
              <a:rPr lang="de-DE" dirty="0"/>
              <a:t> </a:t>
            </a:r>
            <a:r>
              <a:rPr lang="de-DE" dirty="0" err="1"/>
              <a:t>test</a:t>
            </a:r>
            <a:r>
              <a:rPr lang="de-DE" dirty="0"/>
              <a:t>, </a:t>
            </a:r>
            <a:r>
              <a:rPr lang="de-DE" dirty="0" err="1"/>
              <a:t>voltage</a:t>
            </a:r>
            <a:r>
              <a:rPr lang="de-DE" dirty="0"/>
              <a:t> </a:t>
            </a:r>
            <a:r>
              <a:rPr lang="de-DE" dirty="0" err="1"/>
              <a:t>dependent</a:t>
            </a:r>
            <a:endParaRPr lang="de-DE" dirty="0"/>
          </a:p>
          <a:p>
            <a:r>
              <a:rPr lang="de-DE" dirty="0" err="1"/>
              <a:t>another</a:t>
            </a:r>
            <a:r>
              <a:rPr lang="de-DE" dirty="0"/>
              <a:t> 2 </a:t>
            </a:r>
            <a:r>
              <a:rPr lang="de-DE" dirty="0" err="1"/>
              <a:t>movies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undiffused</a:t>
            </a:r>
            <a:r>
              <a:rPr lang="de-DE" dirty="0"/>
              <a:t> beam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some</a:t>
            </a:r>
            <a:r>
              <a:rPr lang="de-DE" dirty="0"/>
              <a:t> live </a:t>
            </a:r>
            <a:r>
              <a:rPr lang="de-DE" dirty="0" err="1"/>
              <a:t>changed</a:t>
            </a:r>
            <a:r>
              <a:rPr lang="de-DE" dirty="0"/>
              <a:t> </a:t>
            </a:r>
            <a:r>
              <a:rPr lang="de-DE" dirty="0" err="1"/>
              <a:t>features</a:t>
            </a:r>
            <a:endParaRPr lang="de-DE" dirty="0"/>
          </a:p>
          <a:p>
            <a:r>
              <a:rPr lang="de-DE" dirty="0" err="1"/>
              <a:t>movie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moved</a:t>
            </a:r>
            <a:r>
              <a:rPr lang="de-DE" dirty="0"/>
              <a:t> logo (</a:t>
            </a:r>
            <a:r>
              <a:rPr lang="de-DE" dirty="0" err="1"/>
              <a:t>sadly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problems</a:t>
            </a:r>
            <a:r>
              <a:rPr lang="de-DE" dirty="0"/>
              <a:t> due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improvised</a:t>
            </a:r>
            <a:r>
              <a:rPr lang="de-DE" dirty="0"/>
              <a:t> </a:t>
            </a:r>
            <a:r>
              <a:rPr lang="de-DE" dirty="0" err="1"/>
              <a:t>change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stage</a:t>
            </a:r>
            <a:r>
              <a:rPr lang="de-DE" dirty="0"/>
              <a:t> </a:t>
            </a:r>
            <a:r>
              <a:rPr lang="de-DE" dirty="0" err="1"/>
              <a:t>translation</a:t>
            </a:r>
            <a:r>
              <a:rPr lang="de-DE" dirty="0"/>
              <a:t> –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details</a:t>
            </a:r>
            <a:r>
              <a:rPr lang="de-DE" dirty="0"/>
              <a:t> </a:t>
            </a:r>
            <a:r>
              <a:rPr lang="de-DE" dirty="0" err="1"/>
              <a:t>later</a:t>
            </a:r>
            <a:r>
              <a:rPr lang="de-DE" dirty="0"/>
              <a:t> – but at least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filmed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crash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stage</a:t>
            </a:r>
            <a:r>
              <a:rPr lang="de-DE" dirty="0"/>
              <a:t>)</a:t>
            </a:r>
          </a:p>
          <a:p>
            <a:endParaRPr lang="de-DE" dirty="0"/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5590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6CF9D73-975E-FAF2-B760-AF539148B92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Strange 50 Hz </a:t>
            </a:r>
            <a:r>
              <a:rPr lang="de-DE" dirty="0" err="1"/>
              <a:t>modulation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diffuser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81C2559A-50EE-A501-1921-2AC8573E7A2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77015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BEE773-CD93-C6B4-E654-8D23BEE0A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important</a:t>
            </a:r>
            <a:r>
              <a:rPr lang="de-DE" dirty="0"/>
              <a:t> </a:t>
            </a:r>
            <a:r>
              <a:rPr lang="de-DE" dirty="0" err="1"/>
              <a:t>remark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E83CAA3-5CD5-E515-A089-553A0657BD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During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measurements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lower</a:t>
            </a:r>
            <a:r>
              <a:rPr lang="de-DE" dirty="0"/>
              <a:t> </a:t>
            </a:r>
            <a:r>
              <a:rPr lang="de-DE" dirty="0" err="1"/>
              <a:t>integration</a:t>
            </a:r>
            <a:r>
              <a:rPr lang="de-DE" dirty="0"/>
              <a:t> time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higher</a:t>
            </a:r>
            <a:r>
              <a:rPr lang="de-DE" dirty="0"/>
              <a:t> frame rate I </a:t>
            </a:r>
            <a:r>
              <a:rPr lang="de-DE" dirty="0" err="1"/>
              <a:t>observed</a:t>
            </a:r>
            <a:r>
              <a:rPr lang="de-DE" dirty="0"/>
              <a:t> </a:t>
            </a:r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periodic</a:t>
            </a:r>
            <a:r>
              <a:rPr lang="de-DE" dirty="0"/>
              <a:t> </a:t>
            </a:r>
            <a:r>
              <a:rPr lang="de-DE" dirty="0" err="1"/>
              <a:t>pattern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signal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samples</a:t>
            </a:r>
            <a:r>
              <a:rPr lang="de-DE" dirty="0"/>
              <a:t>) </a:t>
            </a:r>
            <a:r>
              <a:rPr lang="de-DE" dirty="0" err="1"/>
              <a:t>meaning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time </a:t>
            </a:r>
            <a:r>
              <a:rPr lang="de-DE" dirty="0" err="1"/>
              <a:t>axis</a:t>
            </a:r>
            <a:r>
              <a:rPr lang="de-DE" dirty="0"/>
              <a:t>!</a:t>
            </a:r>
          </a:p>
          <a:p>
            <a:r>
              <a:rPr lang="de-DE" dirty="0"/>
              <a:t>I </a:t>
            </a:r>
            <a:r>
              <a:rPr lang="de-DE" dirty="0" err="1"/>
              <a:t>observed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in </a:t>
            </a:r>
            <a:r>
              <a:rPr lang="de-DE" dirty="0" err="1"/>
              <a:t>detail</a:t>
            </a:r>
            <a:r>
              <a:rPr lang="de-DE" dirty="0"/>
              <a:t>, and will </a:t>
            </a:r>
            <a:r>
              <a:rPr lang="de-DE" dirty="0" err="1"/>
              <a:t>continue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make</a:t>
            </a:r>
            <a:r>
              <a:rPr lang="de-DE" dirty="0"/>
              <a:t> </a:t>
            </a:r>
            <a:r>
              <a:rPr lang="de-DE" dirty="0" err="1"/>
              <a:t>comparisons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all </a:t>
            </a:r>
            <a:r>
              <a:rPr lang="de-DE" dirty="0" err="1"/>
              <a:t>measurement</a:t>
            </a:r>
            <a:r>
              <a:rPr lang="de-DE" dirty="0"/>
              <a:t> </a:t>
            </a:r>
            <a:r>
              <a:rPr lang="de-DE" dirty="0" err="1"/>
              <a:t>days</a:t>
            </a:r>
            <a:r>
              <a:rPr lang="de-DE" dirty="0"/>
              <a:t>.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809418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A02EDA-E2F0-70AB-E9DC-50F5393C7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50 Hz </a:t>
            </a:r>
            <a:r>
              <a:rPr lang="de-DE" dirty="0" err="1"/>
              <a:t>noise</a:t>
            </a:r>
            <a:r>
              <a:rPr lang="de-DE" dirty="0"/>
              <a:t> on </a:t>
            </a:r>
            <a:r>
              <a:rPr lang="de-DE" dirty="0" err="1"/>
              <a:t>undiffused</a:t>
            </a:r>
            <a:r>
              <a:rPr lang="de-DE" dirty="0"/>
              <a:t> beam?!</a:t>
            </a:r>
          </a:p>
        </p:txBody>
      </p:sp>
      <p:pic>
        <p:nvPicPr>
          <p:cNvPr id="5" name="Inhaltsplatzhalter 4" descr="Ein Bild, das Text, Screenshot, Reihe, Diagramm enthält.&#10;&#10;Automatisch generierte Beschreibung">
            <a:extLst>
              <a:ext uri="{FF2B5EF4-FFF2-40B4-BE49-F238E27FC236}">
                <a16:creationId xmlns:a16="http://schemas.microsoft.com/office/drawing/2014/main" id="{FA1E0F06-CEBC-6A74-BC81-1F9A68B7CE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4221" y="1358726"/>
            <a:ext cx="5323562" cy="4140548"/>
          </a:xfrm>
        </p:spPr>
      </p:pic>
      <p:pic>
        <p:nvPicPr>
          <p:cNvPr id="7" name="Grafik 6" descr="Ein Bild, das Text, Screenshot, Diagramm, Reihe enthält.&#10;&#10;Automatisch generierte Beschreibung">
            <a:extLst>
              <a:ext uri="{FF2B5EF4-FFF2-40B4-BE49-F238E27FC236}">
                <a16:creationId xmlns:a16="http://schemas.microsoft.com/office/drawing/2014/main" id="{3DC8CB0C-B28A-9CFF-88FE-C51595457E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0585" y="1358726"/>
            <a:ext cx="5323562" cy="4140548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46888180-0EAB-2AC8-AC2C-62645F337303}"/>
              </a:ext>
            </a:extLst>
          </p:cNvPr>
          <p:cNvSpPr txBox="1"/>
          <p:nvPr/>
        </p:nvSpPr>
        <p:spPr>
          <a:xfrm>
            <a:off x="1" y="5499274"/>
            <a:ext cx="12192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Compared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highest</a:t>
            </a:r>
            <a:r>
              <a:rPr lang="de-DE" dirty="0"/>
              <a:t> and </a:t>
            </a:r>
            <a:r>
              <a:rPr lang="de-DE" dirty="0" err="1"/>
              <a:t>lowest</a:t>
            </a:r>
            <a:r>
              <a:rPr lang="de-DE" dirty="0"/>
              <a:t> (</a:t>
            </a:r>
            <a:r>
              <a:rPr lang="de-DE" dirty="0" err="1"/>
              <a:t>dark</a:t>
            </a:r>
            <a:r>
              <a:rPr lang="de-DE" dirty="0"/>
              <a:t>) </a:t>
            </a:r>
            <a:r>
              <a:rPr lang="de-DE" dirty="0" err="1"/>
              <a:t>signal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arbitrary</a:t>
            </a:r>
            <a:r>
              <a:rPr lang="de-DE" dirty="0"/>
              <a:t> </a:t>
            </a:r>
            <a:r>
              <a:rPr lang="de-DE" dirty="0" err="1"/>
              <a:t>measurements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and </a:t>
            </a:r>
            <a:r>
              <a:rPr lang="de-DE" dirty="0" err="1"/>
              <a:t>without</a:t>
            </a:r>
            <a:r>
              <a:rPr lang="de-DE" dirty="0"/>
              <a:t> diffuser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I </a:t>
            </a:r>
            <a:r>
              <a:rPr lang="de-DE" dirty="0" err="1"/>
              <a:t>observed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modulation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different </a:t>
            </a:r>
            <a:r>
              <a:rPr lang="de-DE" dirty="0" err="1"/>
              <a:t>measurement</a:t>
            </a:r>
            <a:r>
              <a:rPr lang="de-DE" dirty="0"/>
              <a:t> </a:t>
            </a:r>
            <a:r>
              <a:rPr lang="de-DE" dirty="0" err="1"/>
              <a:t>days</a:t>
            </a:r>
            <a:r>
              <a:rPr lang="de-DE" dirty="0"/>
              <a:t> </a:t>
            </a:r>
            <a:r>
              <a:rPr lang="de-DE" dirty="0" err="1"/>
              <a:t>whenever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measured</a:t>
            </a:r>
            <a:r>
              <a:rPr lang="de-DE" dirty="0"/>
              <a:t> </a:t>
            </a:r>
            <a:r>
              <a:rPr lang="de-DE" dirty="0" err="1"/>
              <a:t>without</a:t>
            </a:r>
            <a:r>
              <a:rPr lang="de-DE" dirty="0"/>
              <a:t> diffuser; I will </a:t>
            </a:r>
            <a:r>
              <a:rPr lang="de-DE" dirty="0" err="1"/>
              <a:t>nevertheless</a:t>
            </a:r>
            <a:r>
              <a:rPr lang="de-DE" dirty="0"/>
              <a:t> bring </a:t>
            </a:r>
            <a:r>
              <a:rPr lang="de-DE" dirty="0" err="1"/>
              <a:t>these</a:t>
            </a:r>
            <a:r>
              <a:rPr lang="de-DE" dirty="0"/>
              <a:t> </a:t>
            </a:r>
            <a:r>
              <a:rPr lang="de-DE" dirty="0" err="1"/>
              <a:t>observations</a:t>
            </a:r>
            <a:r>
              <a:rPr lang="de-DE" dirty="0"/>
              <a:t> in </a:t>
            </a:r>
            <a:r>
              <a:rPr lang="de-DE" dirty="0" err="1"/>
              <a:t>plots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compare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count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periods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right</a:t>
            </a:r>
            <a:r>
              <a:rPr lang="de-DE" dirty="0"/>
              <a:t> </a:t>
            </a:r>
            <a:r>
              <a:rPr lang="de-DE" dirty="0" err="1"/>
              <a:t>side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find: 10 </a:t>
            </a:r>
            <a:r>
              <a:rPr lang="de-DE" dirty="0" err="1"/>
              <a:t>periods</a:t>
            </a:r>
            <a:r>
              <a:rPr lang="de-DE" dirty="0"/>
              <a:t> in 200 </a:t>
            </a:r>
            <a:r>
              <a:rPr lang="de-DE" dirty="0" err="1"/>
              <a:t>ms</a:t>
            </a:r>
            <a:r>
              <a:rPr lang="de-DE" dirty="0"/>
              <a:t> </a:t>
            </a:r>
            <a:r>
              <a:rPr lang="de-DE" dirty="0" err="1"/>
              <a:t>meaning</a:t>
            </a:r>
            <a:r>
              <a:rPr lang="de-DE" dirty="0"/>
              <a:t> 50 in 1s = 50 Hz…</a:t>
            </a:r>
          </a:p>
          <a:p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638998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FB82E10-AFAC-DE08-5F9C-571A1A544E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Where</a:t>
            </a:r>
            <a:r>
              <a:rPr lang="de-DE" dirty="0"/>
              <a:t> </a:t>
            </a:r>
            <a:r>
              <a:rPr lang="de-DE" dirty="0" err="1"/>
              <a:t>could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come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E9FB19-49FB-0945-91BE-A234C2C5BA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first</a:t>
            </a:r>
            <a:r>
              <a:rPr lang="de-DE" dirty="0"/>
              <a:t> </a:t>
            </a:r>
            <a:r>
              <a:rPr lang="de-DE" dirty="0" err="1"/>
              <a:t>thought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readout</a:t>
            </a:r>
            <a:r>
              <a:rPr lang="de-DE" dirty="0"/>
              <a:t> </a:t>
            </a:r>
            <a:r>
              <a:rPr lang="de-DE" dirty="0" err="1"/>
              <a:t>electronics</a:t>
            </a:r>
            <a:r>
              <a:rPr lang="de-DE" dirty="0"/>
              <a:t>, but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not </a:t>
            </a:r>
            <a:r>
              <a:rPr lang="de-DE" dirty="0" err="1"/>
              <a:t>explaining</a:t>
            </a:r>
            <a:r>
              <a:rPr lang="de-DE" dirty="0"/>
              <a:t> </a:t>
            </a:r>
            <a:r>
              <a:rPr lang="de-DE" dirty="0" err="1"/>
              <a:t>why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observe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without</a:t>
            </a:r>
            <a:r>
              <a:rPr lang="de-DE" dirty="0"/>
              <a:t> diffuser</a:t>
            </a:r>
          </a:p>
          <a:p>
            <a:r>
              <a:rPr lang="de-DE" dirty="0"/>
              <a:t>The </a:t>
            </a:r>
            <a:r>
              <a:rPr lang="de-DE" dirty="0" err="1"/>
              <a:t>Cyrcé</a:t>
            </a:r>
            <a:r>
              <a:rPr lang="de-DE" dirty="0"/>
              <a:t> </a:t>
            </a:r>
            <a:r>
              <a:rPr lang="de-DE" dirty="0" err="1"/>
              <a:t>guys</a:t>
            </a:r>
            <a:r>
              <a:rPr lang="de-DE" dirty="0"/>
              <a:t> </a:t>
            </a:r>
            <a:r>
              <a:rPr lang="de-DE" dirty="0" err="1"/>
              <a:t>thought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a pump and a </a:t>
            </a:r>
            <a:r>
              <a:rPr lang="de-DE" dirty="0" err="1"/>
              <a:t>mechanical</a:t>
            </a:r>
            <a:r>
              <a:rPr lang="de-DE" dirty="0"/>
              <a:t> </a:t>
            </a:r>
            <a:r>
              <a:rPr lang="de-DE" dirty="0" err="1"/>
              <a:t>vibration</a:t>
            </a:r>
            <a:r>
              <a:rPr lang="de-DE" dirty="0"/>
              <a:t> – </a:t>
            </a:r>
            <a:r>
              <a:rPr lang="de-DE" dirty="0" err="1"/>
              <a:t>it</a:t>
            </a:r>
            <a:r>
              <a:rPr lang="de-DE" dirty="0"/>
              <a:t> was not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cause</a:t>
            </a:r>
            <a:r>
              <a:rPr lang="de-DE" dirty="0"/>
              <a:t> and </a:t>
            </a:r>
            <a:r>
              <a:rPr lang="de-DE" dirty="0" err="1"/>
              <a:t>would</a:t>
            </a:r>
            <a:r>
              <a:rPr lang="de-DE" dirty="0"/>
              <a:t> also not </a:t>
            </a:r>
            <a:r>
              <a:rPr lang="de-DE" dirty="0" err="1"/>
              <a:t>explain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diffuser </a:t>
            </a:r>
            <a:r>
              <a:rPr lang="de-DE" dirty="0" err="1"/>
              <a:t>behaviour</a:t>
            </a:r>
            <a:endParaRPr lang="de-DE" dirty="0"/>
          </a:p>
          <a:p>
            <a:r>
              <a:rPr lang="de-DE" dirty="0" err="1"/>
              <a:t>Obviously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fact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modulation</a:t>
            </a:r>
            <a:r>
              <a:rPr lang="de-DE" dirty="0"/>
              <a:t> </a:t>
            </a:r>
            <a:r>
              <a:rPr lang="de-DE" dirty="0" err="1"/>
              <a:t>disappears</a:t>
            </a:r>
            <a:r>
              <a:rPr lang="de-DE" dirty="0"/>
              <a:t> </a:t>
            </a:r>
            <a:r>
              <a:rPr lang="de-DE" dirty="0" err="1"/>
              <a:t>when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diffuser </a:t>
            </a:r>
            <a:r>
              <a:rPr lang="de-DE" dirty="0" err="1"/>
              <a:t>is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beam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really</a:t>
            </a:r>
            <a:r>
              <a:rPr lang="de-DE" dirty="0"/>
              <a:t> </a:t>
            </a:r>
            <a:r>
              <a:rPr lang="de-DE" dirty="0" err="1"/>
              <a:t>odd</a:t>
            </a:r>
            <a:endParaRPr lang="de-DE" dirty="0"/>
          </a:p>
          <a:p>
            <a:pPr marL="0" indent="0">
              <a:buNone/>
            </a:pPr>
            <a:r>
              <a:rPr lang="de-DE" dirty="0"/>
              <a:t>(I </a:t>
            </a:r>
            <a:r>
              <a:rPr lang="de-DE" dirty="0" err="1"/>
              <a:t>started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following</a:t>
            </a:r>
            <a:r>
              <a:rPr lang="de-DE" dirty="0"/>
              <a:t> </a:t>
            </a:r>
            <a:r>
              <a:rPr lang="de-DE" dirty="0" err="1"/>
              <a:t>thought</a:t>
            </a:r>
            <a:r>
              <a:rPr lang="de-DE" dirty="0"/>
              <a:t>: A diffuser </a:t>
            </a:r>
            <a:r>
              <a:rPr lang="de-DE" dirty="0" err="1"/>
              <a:t>should</a:t>
            </a:r>
            <a:r>
              <a:rPr lang="de-DE" dirty="0"/>
              <a:t> </a:t>
            </a:r>
            <a:r>
              <a:rPr lang="de-DE" dirty="0" err="1"/>
              <a:t>compensate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time </a:t>
            </a:r>
            <a:r>
              <a:rPr lang="de-DE" dirty="0" err="1"/>
              <a:t>modulation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a </a:t>
            </a:r>
            <a:r>
              <a:rPr lang="de-DE" dirty="0" err="1"/>
              <a:t>proton</a:t>
            </a:r>
            <a:r>
              <a:rPr lang="de-DE" dirty="0"/>
              <a:t> beam </a:t>
            </a:r>
            <a:r>
              <a:rPr lang="de-DE" dirty="0" err="1"/>
              <a:t>because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changes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trajectories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incoming</a:t>
            </a:r>
            <a:r>
              <a:rPr lang="de-DE" dirty="0"/>
              <a:t> </a:t>
            </a:r>
            <a:r>
              <a:rPr lang="de-DE" dirty="0" err="1"/>
              <a:t>protons</a:t>
            </a:r>
            <a:r>
              <a:rPr lang="de-DE" dirty="0"/>
              <a:t>.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continue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thought</a:t>
            </a:r>
            <a:r>
              <a:rPr lang="de-DE" dirty="0"/>
              <a:t> and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would</a:t>
            </a:r>
            <a:r>
              <a:rPr lang="de-DE" dirty="0"/>
              <a:t> </a:t>
            </a:r>
            <a:r>
              <a:rPr lang="de-DE" dirty="0" err="1"/>
              <a:t>imply</a:t>
            </a:r>
            <a:r>
              <a:rPr lang="de-DE" dirty="0"/>
              <a:t> </a:t>
            </a:r>
            <a:r>
              <a:rPr lang="de-DE" dirty="0" err="1"/>
              <a:t>something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undiffused</a:t>
            </a:r>
            <a:r>
              <a:rPr lang="de-DE" dirty="0"/>
              <a:t> </a:t>
            </a:r>
            <a:r>
              <a:rPr lang="de-DE" dirty="0" err="1"/>
              <a:t>proton</a:t>
            </a:r>
            <a:r>
              <a:rPr lang="de-DE" dirty="0"/>
              <a:t> beam at </a:t>
            </a:r>
            <a:r>
              <a:rPr lang="de-DE" dirty="0" err="1"/>
              <a:t>Cyrcé</a:t>
            </a:r>
            <a:r>
              <a:rPr lang="de-DE" dirty="0"/>
              <a:t>…)</a:t>
            </a:r>
          </a:p>
        </p:txBody>
      </p:sp>
    </p:spTree>
    <p:extLst>
      <p:ext uri="{BB962C8B-B14F-4D97-AF65-F5344CB8AC3E}">
        <p14:creationId xmlns:p14="http://schemas.microsoft.com/office/powerpoint/2010/main" val="15877625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1656</Words>
  <Application>Microsoft Macintosh PowerPoint</Application>
  <PresentationFormat>Breitbild</PresentationFormat>
  <Paragraphs>115</Paragraphs>
  <Slides>25</Slides>
  <Notes>1</Notes>
  <HiddenSlides>0</HiddenSlides>
  <MMClips>2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25</vt:i4>
      </vt:variant>
    </vt:vector>
  </HeadingPairs>
  <TitlesOfParts>
    <vt:vector size="30" baseType="lpstr">
      <vt:lpstr>Aptos</vt:lpstr>
      <vt:lpstr>Aptos Display</vt:lpstr>
      <vt:lpstr>Arial</vt:lpstr>
      <vt:lpstr>Wingdings</vt:lpstr>
      <vt:lpstr>Office</vt:lpstr>
      <vt:lpstr>Results 11/10/24 Results 22+23/10/24</vt:lpstr>
      <vt:lpstr>What was measured?</vt:lpstr>
      <vt:lpstr>PowerPoint-Präsentation</vt:lpstr>
      <vt:lpstr>PowerPoint-Präsentation</vt:lpstr>
      <vt:lpstr>PowerPoint-Präsentation</vt:lpstr>
      <vt:lpstr>Strange 50 Hz modulation only with diffuser</vt:lpstr>
      <vt:lpstr>Some important remark</vt:lpstr>
      <vt:lpstr>50 Hz noise on undiffused beam?!</vt:lpstr>
      <vt:lpstr>Where could this come from?</vt:lpstr>
      <vt:lpstr>New voltage scan results</vt:lpstr>
      <vt:lpstr>Some remarks</vt:lpstr>
      <vt:lpstr>Voltage scan up to the 11th October</vt:lpstr>
      <vt:lpstr>Sensitivity and signal quality</vt:lpstr>
      <vt:lpstr>And most importantly the ratios!</vt:lpstr>
      <vt:lpstr>All voltage scans up to the 22nd of October</vt:lpstr>
      <vt:lpstr>Sensitivity and signal quality</vt:lpstr>
      <vt:lpstr>All ratios</vt:lpstr>
      <vt:lpstr>Still not really correct</vt:lpstr>
      <vt:lpstr>Movie time: logo and current increase</vt:lpstr>
      <vt:lpstr>Movie current increase</vt:lpstr>
      <vt:lpstr>Movie Logo move</vt:lpstr>
      <vt:lpstr>PowerPoint-Präsentation</vt:lpstr>
      <vt:lpstr>General remarks</vt:lpstr>
      <vt:lpstr>General stuff</vt:lpstr>
      <vt:lpstr>Some plot-style remarks (from your side?)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Nico Brosda</dc:creator>
  <cp:lastModifiedBy>Nico Brosda</cp:lastModifiedBy>
  <cp:revision>7</cp:revision>
  <dcterms:created xsi:type="dcterms:W3CDTF">2024-10-24T13:12:08Z</dcterms:created>
  <dcterms:modified xsi:type="dcterms:W3CDTF">2024-10-24T15:02:50Z</dcterms:modified>
</cp:coreProperties>
</file>